
<file path=[Content_Types].xml><?xml version="1.0" encoding="utf-8"?>
<Types xmlns="http://schemas.openxmlformats.org/package/2006/content-types">
  <Default Extension="webm" ContentType="video/webm"/>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comments/comment10.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Tahoma" panose="020B0604030504040204" pitchFamily="34" charset="0"/>
      <p:regular r:id="rId20"/>
      <p:bold r:id="rId21"/>
    </p:embeddedFont>
    <p:embeddedFont>
      <p:font typeface="Corbel" panose="020B0503020204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9-27T09:22:45.818" idx="1">
    <p:pos x="6000" y="0"/>
    <p:text>Olá, bom dia a todos. Meu nome é Bruno e hoje eu vou falar um pouco sobre a Estaciona.me pra vocês.
-Bruno Andrade Santos</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7-09-27T10:27:51.313" idx="10">
    <p:pos x="6000" y="0"/>
    <p:text>Mesmo com tantos concorrentes, ainda sim conseguimos encontrar diferenciais competitivos. Começando pelos benefícios ao proprietário/gestor, temos em primeiro lugar, uma plataforma de BI, onde o gestor consegue usufruir de tanta informação gerada pela nossa solução. 
Com essa informação acessível, ele consegue entender melhor seu cliente, e identificar adequadamente melhorias.
Dentre essas melhorias, ele também pode acabar economizando com funcionários, por exemplo, se os usuários do nosso app já sabem onde tem vaga, eles podem simplesmente ir direto, sem a necessidade de um vallet ou algo similar, logo, ele pode reduzir esses funcionários.
Falando em ampliação do movimento comercial, estamos falando de dar mais oportunidade a outros negócios. Pensa comigo, voltando naquela história do começo da apresentação: Você tem o costume de ir até o lugar A fazer suas compras. Se você já sabe que aquele lugar está cheio, você pensa em procurar outro lugar pra parar seu carro, dando assim mais oportunidade pro negócio B ser visitado também.
-Bruno Andrade Santos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9-27T09:22:45.760" idx="2">
    <p:pos x="6000" y="0"/>
    <p:text>Mas antes de mais nada, quero ressaltar que esse trabalho é resultado de um esforço coletivo e eu sou apenas um mero porta-voz, um comunicador.
-Bruno Andrade Santos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9-27T09:28:34.476" idx="3">
    <p:pos x="6000" y="0"/>
    <p:text>Agora, quero te contar uma história. Imagine-se na seguinte situação: Fim de ano. Aquela correria pra comprar presentes. Você resolve ir no shopping pra comprar algo. Ao entrar no estacionamento do shopping, você se depara com uma difícil missão... Encontrar uma vaga.
Você roda e roda, em busca de uma vaga. Já tá fazendo isso há tanto tempo que resolve ir atrás de alguém que parece que tá indo embora.. 
Poxa, é uma situação muito desagradável, e ninguém deveria passar por isso.
-Bruno Andrade Santos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9-27T09:31:41.727" idx="4">
    <p:pos x="6000" y="0"/>
    <p:text>Pensando do outro lado, temos outro grande problema: A falta de informação pra tomada de decisão. 
Hoje em dia, em um sistema simples de gerenciamento de estacionamento, o dono tem acesso a pouquíssimas informações. Pensando de maneira simples, ele tem acesso à placa, duração da visita e CPF. 
Em pleno século XXI, o século da informação, precisa haver esse tipo de problema?
Nós achamos que não.
-Bruno Andrade Santos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9-27T09:36:28.183" idx="5">
    <p:pos x="6000" y="0"/>
    <p:text>Observando esses dois pontos principais, conseguimos encontrar a oportunidade de otimizar o tempo dos motoristas, fazendo com que eles estejam dentro dos 384 mil e não dos 125 mil. 
Ao mesmo tempo, poderemos prover informções relevantes ao dono do estabelecimento, auxiliando ele na tomada de decisão.
-Bruno Andrade Santos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7-09-27T09:38:50.323" idx="6">
    <p:pos x="6000" y="0"/>
    <p:text>Pensando na dor do motorista, desenvolvemos um app que o auxilia a encontrar vagas de estacionamento, sabendo a situação das coisas antes mesmo de sair de casa. 
Como vocês podem observar, o app funciona de maneira bem intuitiva e prática.
-Bruno Andrade Santos</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7-09-27T09:40:06.729" idx="7">
    <p:pos x="6000" y="0"/>
    <p:text>Pro outro lado, desenvolvemos uma série de dashboards que podem ser utilizados conforme a necessidade do gestor do negócio.
Como vocês podem ver nesse modelo inicial, já conseguimos entender um pouco melhor nosso cliente de maneira bem fácil.
-Bruno Andrade Santos</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7-09-27T09:42:22.646" idx="8">
    <p:pos x="6000" y="0"/>
    <p:text>Beleza, a solução parece super legal e interessante, mas... Tem mercado pra isso?
A resposta a essa pergunta é: SIM.
De acordo com dados de agosto desse ano, disponibilizados pela Associação de Shoppings Centers, em São Paulo temos 180 shoppings e aproximadamente 1500 vagas por shopping. Isso nos dá um total de quase 300 mil vagas para mapearmos e gerarmos informação com elas.
-Bruno Andrade Santos</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7-09-27T09:47:55.973" idx="9">
    <p:pos x="6000" y="0"/>
    <p:text>E caso esses números não sejam convincentes, também temos alguns concorrentes na área. Dentre os principais que conseguimos identificar até o momento, temos esses 5: Lince, Let's Park, a própria gigante Google, ParkMe e SmartPark.
-Bruno Andrade Santos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69850" marR="0" lvl="0"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527050" marR="0" lvl="1"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84250" marR="0" lvl="2"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441450" marR="0" lvl="3"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98650" marR="0" lvl="4"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355850" marR="0" lvl="5"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813050" marR="0" lvl="6"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70250" marR="0" lvl="7"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727450" marR="0" lvl="8"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pt-BR" sz="1100" b="0" i="0" u="none" strike="noStrike" cap="none">
                <a:solidFill>
                  <a:schemeClr val="dk1"/>
                </a:solidFill>
                <a:latin typeface="Arial"/>
                <a:ea typeface="Arial"/>
                <a:cs typeface="Arial"/>
                <a:sym typeface="Arial"/>
              </a:rPr>
              <a:t>Falando agora do motorista, temos diferenciais bem claros também, mas acho que o maior deles são as vagas em real-time, que te mostram a situação do estacionamento em tempo real. </a:t>
            </a:r>
          </a:p>
        </p:txBody>
      </p:sp>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r>
              <a:rPr lang="pt-BR" sz="1100" b="0" i="0" u="none" strike="noStrike" cap="none">
                <a:solidFill>
                  <a:schemeClr val="dk1"/>
                </a:solidFill>
                <a:latin typeface="Arial"/>
                <a:ea typeface="Arial"/>
                <a:cs typeface="Arial"/>
                <a:sym typeface="Arial"/>
              </a:rPr>
              <a:t>Mas além de benefícios para consumidores, temos benefícios para até quem não usa a solução, que consiste em um ar menos poluído e mais agradável. </a:t>
            </a:r>
          </a:p>
        </p:txBody>
      </p:sp>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6350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6350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6350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6350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6350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Tx">
  <p:cSld name="Conteúdo com Legenda">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14" name="Shape 14"/>
          <p:cNvSpPr txBox="1">
            <a:spLocks noGrp="1"/>
          </p:cNvSpPr>
          <p:nvPr>
            <p:ph type="body" idx="1"/>
          </p:nvPr>
        </p:nvSpPr>
        <p:spPr>
          <a:xfrm>
            <a:off x="1207008" y="2120050"/>
            <a:ext cx="6126480" cy="4114800"/>
          </a:xfrm>
          <a:prstGeom prst="rect">
            <a:avLst/>
          </a:prstGeom>
          <a:noFill/>
          <a:ln>
            <a:noFill/>
          </a:ln>
        </p:spPr>
        <p:txBody>
          <a:bodyPr wrap="square" lIns="91425" tIns="91425" rIns="91425" bIns="91425" anchor="t" anchorCtr="0"/>
          <a:lstStyle>
            <a:lvl1pPr marL="800100" marR="0" lvl="0" indent="-215900" algn="l" rtl="0">
              <a:lnSpc>
                <a:spcPct val="90000"/>
              </a:lnSpc>
              <a:spcBef>
                <a:spcPts val="1200"/>
              </a:spcBef>
              <a:spcAft>
                <a:spcPts val="200"/>
              </a:spcAft>
              <a:buClr>
                <a:schemeClr val="lt1"/>
              </a:buClr>
              <a:buSzPct val="100000"/>
              <a:buFont typeface="Noto Sans Symbols"/>
              <a:buChar char="▪"/>
              <a:defRPr sz="3200" b="0" i="0" u="none" strike="noStrike" cap="none">
                <a:solidFill>
                  <a:schemeClr val="lt1"/>
                </a:solidFill>
                <a:latin typeface="Corbel"/>
                <a:ea typeface="Corbel"/>
                <a:cs typeface="Corbel"/>
                <a:sym typeface="Corbel"/>
              </a:defRPr>
            </a:lvl1pPr>
            <a:lvl2pPr marL="914399" marR="0" lvl="1" indent="-152399" algn="l" rtl="0">
              <a:lnSpc>
                <a:spcPct val="90000"/>
              </a:lnSpc>
              <a:spcBef>
                <a:spcPts val="200"/>
              </a:spcBef>
              <a:spcAft>
                <a:spcPts val="400"/>
              </a:spcAft>
              <a:buClr>
                <a:schemeClr val="lt1"/>
              </a:buClr>
              <a:buSzPct val="100000"/>
              <a:buFont typeface="Noto Sans Symbols"/>
              <a:buChar char="▪"/>
              <a:defRPr sz="2800" b="0" i="0" u="none" strike="noStrike" cap="none">
                <a:solidFill>
                  <a:schemeClr val="lt1"/>
                </a:solidFill>
                <a:latin typeface="Corbel"/>
                <a:ea typeface="Corbel"/>
                <a:cs typeface="Corbel"/>
                <a:sym typeface="Corbel"/>
              </a:defRPr>
            </a:lvl2pPr>
            <a:lvl3pPr marL="1041399" marR="0" lvl="2" indent="-101599" algn="l" rtl="0">
              <a:lnSpc>
                <a:spcPct val="90000"/>
              </a:lnSpc>
              <a:spcBef>
                <a:spcPts val="200"/>
              </a:spcBef>
              <a:spcAft>
                <a:spcPts val="400"/>
              </a:spcAft>
              <a:buClr>
                <a:schemeClr val="lt1"/>
              </a:buClr>
              <a:buSzPct val="100000"/>
              <a:buFont typeface="Noto Sans Symbols"/>
              <a:buChar char="▪"/>
              <a:defRPr sz="2400" b="0" i="0" u="none" strike="noStrike" cap="none">
                <a:solidFill>
                  <a:schemeClr val="lt1"/>
                </a:solidFill>
                <a:latin typeface="Corbel"/>
                <a:ea typeface="Corbel"/>
                <a:cs typeface="Corbel"/>
                <a:sym typeface="Corbel"/>
              </a:defRPr>
            </a:lvl3pPr>
            <a:lvl4pPr marL="1168399" marR="0" lvl="3" indent="-50799"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4pPr>
            <a:lvl5pPr marL="1396999" marR="0" lvl="4" indent="-50799"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5pPr>
            <a:lvl6pPr marL="1562100" marR="0" lvl="5" indent="-25400"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6pPr>
            <a:lvl7pPr marL="1739900" marR="0" lvl="6" indent="-25400"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7pPr>
            <a:lvl8pPr marL="1905000" marR="0" lvl="7" indent="-25400"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8pPr>
            <a:lvl9pPr marL="2057399" marR="0" lvl="8" indent="0"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9pPr>
          </a:lstStyle>
          <a:p>
            <a:endParaRPr/>
          </a:p>
        </p:txBody>
      </p:sp>
      <p:sp>
        <p:nvSpPr>
          <p:cNvPr id="15" name="Shape 15"/>
          <p:cNvSpPr txBox="1">
            <a:spLocks noGrp="1"/>
          </p:cNvSpPr>
          <p:nvPr>
            <p:ph type="body" idx="2"/>
          </p:nvPr>
        </p:nvSpPr>
        <p:spPr>
          <a:xfrm>
            <a:off x="7789021" y="2147483"/>
            <a:ext cx="3200397" cy="3432319"/>
          </a:xfrm>
          <a:prstGeom prst="rect">
            <a:avLst/>
          </a:prstGeom>
          <a:noFill/>
          <a:ln>
            <a:noFill/>
          </a:ln>
        </p:spPr>
        <p:txBody>
          <a:bodyPr wrap="square" lIns="91425" tIns="91425" rIns="91425" bIns="91425" anchor="t" anchorCtr="0"/>
          <a:lstStyle>
            <a:lvl1pPr marL="0" marR="0" lvl="0" indent="0" algn="l" rtl="0">
              <a:lnSpc>
                <a:spcPct val="95000"/>
              </a:lnSpc>
              <a:spcBef>
                <a:spcPts val="1200"/>
              </a:spcBef>
              <a:spcAft>
                <a:spcPts val="200"/>
              </a:spcAft>
              <a:buClr>
                <a:schemeClr val="lt1"/>
              </a:buClr>
              <a:buFont typeface="Noto Sans Symbols"/>
              <a:buNone/>
              <a:defRPr sz="1800" b="0" i="0" u="none" strike="noStrike" cap="none">
                <a:solidFill>
                  <a:schemeClr val="lt1"/>
                </a:solidFill>
                <a:latin typeface="Corbel"/>
                <a:ea typeface="Corbel"/>
                <a:cs typeface="Corbel"/>
                <a:sym typeface="Corbel"/>
              </a:defRPr>
            </a:lvl1pPr>
            <a:lvl2pPr marL="457200" marR="0" lvl="1" indent="0" algn="l" rtl="0">
              <a:lnSpc>
                <a:spcPct val="90000"/>
              </a:lnSpc>
              <a:spcBef>
                <a:spcPts val="200"/>
              </a:spcBef>
              <a:spcAft>
                <a:spcPts val="400"/>
              </a:spcAft>
              <a:buClr>
                <a:schemeClr val="lt1"/>
              </a:buClr>
              <a:buFont typeface="Noto Sans Symbols"/>
              <a:buNone/>
              <a:defRPr sz="1200" b="0" i="0" u="none" strike="noStrike" cap="none">
                <a:solidFill>
                  <a:schemeClr val="lt1"/>
                </a:solidFill>
                <a:latin typeface="Corbel"/>
                <a:ea typeface="Corbel"/>
                <a:cs typeface="Corbel"/>
                <a:sym typeface="Corbel"/>
              </a:defRPr>
            </a:lvl2pPr>
            <a:lvl3pPr marL="914400" marR="0" lvl="2" indent="0" algn="l" rtl="0">
              <a:lnSpc>
                <a:spcPct val="90000"/>
              </a:lnSpc>
              <a:spcBef>
                <a:spcPts val="200"/>
              </a:spcBef>
              <a:spcAft>
                <a:spcPts val="400"/>
              </a:spcAft>
              <a:buClr>
                <a:schemeClr val="lt1"/>
              </a:buClr>
              <a:buFont typeface="Noto Sans Symbols"/>
              <a:buNone/>
              <a:defRPr sz="1000" b="0" i="0" u="none" strike="noStrike" cap="none">
                <a:solidFill>
                  <a:schemeClr val="lt1"/>
                </a:solidFill>
                <a:latin typeface="Corbel"/>
                <a:ea typeface="Corbel"/>
                <a:cs typeface="Corbel"/>
                <a:sym typeface="Corbel"/>
              </a:defRPr>
            </a:lvl3pPr>
            <a:lvl4pPr marL="1371600" marR="0" lvl="3"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4pPr>
            <a:lvl5pPr marL="1828800" marR="0" lvl="4"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5pPr>
            <a:lvl6pPr marL="2286000" marR="0" lvl="5"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6pPr>
            <a:lvl7pPr marL="2743200" marR="0" lvl="6"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7pPr>
            <a:lvl8pPr marL="3200400" marR="0" lvl="7"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8pPr>
            <a:lvl9pPr marL="3657600" marR="0" lvl="8"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16" name="Shape 16"/>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17" name="Shape 17"/>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18" name="Shape 18"/>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ítulo e Texto Vertical">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73" name="Shape 73"/>
          <p:cNvSpPr txBox="1">
            <a:spLocks noGrp="1"/>
          </p:cNvSpPr>
          <p:nvPr>
            <p:ph type="body" idx="1"/>
          </p:nvPr>
        </p:nvSpPr>
        <p:spPr>
          <a:xfrm rot="5400000">
            <a:off x="3991838" y="-777238"/>
            <a:ext cx="4206240" cy="9784079"/>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74" name="Shape 74"/>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75" name="Shape 75"/>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76" name="Shape 76"/>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Texto e Título Vertical">
    <p:spTree>
      <p:nvGrpSpPr>
        <p:cNvPr id="1" name="Shape 77"/>
        <p:cNvGrpSpPr/>
        <p:nvPr/>
      </p:nvGrpSpPr>
      <p:grpSpPr>
        <a:xfrm>
          <a:off x="0" y="0"/>
          <a:ext cx="0" cy="0"/>
          <a:chOff x="0" y="0"/>
          <a:chExt cx="0" cy="0"/>
        </a:xfrm>
      </p:grpSpPr>
      <p:sp>
        <p:nvSpPr>
          <p:cNvPr id="78" name="Shape 78"/>
          <p:cNvSpPr/>
          <p:nvPr/>
        </p:nvSpPr>
        <p:spPr>
          <a:xfrm>
            <a:off x="9019310" y="0"/>
            <a:ext cx="2743199" cy="6858000"/>
          </a:xfrm>
          <a:prstGeom prst="rect">
            <a:avLst/>
          </a:prstGeom>
          <a:solidFill>
            <a:schemeClr val="lt1"/>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txBox="1">
            <a:spLocks noGrp="1"/>
          </p:cNvSpPr>
          <p:nvPr>
            <p:ph type="title"/>
          </p:nvPr>
        </p:nvSpPr>
        <p:spPr>
          <a:xfrm rot="5400000">
            <a:off x="7413032" y="2022229"/>
            <a:ext cx="5897562" cy="2402380"/>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0" name="Shape 80"/>
          <p:cNvSpPr txBox="1">
            <a:spLocks noGrp="1"/>
          </p:cNvSpPr>
          <p:nvPr>
            <p:ph type="body" idx="1"/>
          </p:nvPr>
        </p:nvSpPr>
        <p:spPr>
          <a:xfrm rot="5400000">
            <a:off x="1876063" y="-763226"/>
            <a:ext cx="5897562" cy="7973291"/>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81" name="Shape 81"/>
          <p:cNvSpPr txBox="1">
            <a:spLocks noGrp="1"/>
          </p:cNvSpPr>
          <p:nvPr>
            <p:ph type="dt" idx="10"/>
          </p:nvPr>
        </p:nvSpPr>
        <p:spPr>
          <a:xfrm>
            <a:off x="838200" y="6422853"/>
            <a:ext cx="2743196"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82" name="Shape 82"/>
          <p:cNvSpPr txBox="1">
            <a:spLocks noGrp="1"/>
          </p:cNvSpPr>
          <p:nvPr>
            <p:ph type="ftr" idx="11"/>
          </p:nvPr>
        </p:nvSpPr>
        <p:spPr>
          <a:xfrm>
            <a:off x="3776135" y="6422853"/>
            <a:ext cx="4279669"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83" name="Shape 83"/>
          <p:cNvSpPr txBox="1">
            <a:spLocks noGrp="1"/>
          </p:cNvSpPr>
          <p:nvPr>
            <p:ph type="sldNum" idx="12"/>
          </p:nvPr>
        </p:nvSpPr>
        <p:spPr>
          <a:xfrm>
            <a:off x="8073046" y="6422853"/>
            <a:ext cx="879759"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1" name="Shape 21"/>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22" name="Shape 22"/>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23" name="Shape 23"/>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24" name="Shape 24"/>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Shape 25"/>
        <p:cNvGrpSpPr/>
        <p:nvPr/>
      </p:nvGrpSpPr>
      <p:grpSpPr>
        <a:xfrm>
          <a:off x="0" y="0"/>
          <a:ext cx="0" cy="0"/>
          <a:chOff x="0" y="0"/>
          <a:chExt cx="0" cy="0"/>
        </a:xfrm>
      </p:grpSpPr>
      <p:sp>
        <p:nvSpPr>
          <p:cNvPr id="26" name="Shape 26"/>
          <p:cNvSpPr/>
          <p:nvPr/>
        </p:nvSpPr>
        <p:spPr>
          <a:xfrm>
            <a:off x="-6843" y="2059008"/>
            <a:ext cx="12195668" cy="1828800"/>
          </a:xfrm>
          <a:prstGeom prst="rect">
            <a:avLst/>
          </a:prstGeom>
          <a:solidFill>
            <a:schemeClr val="lt1"/>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txBox="1">
            <a:spLocks noGrp="1"/>
          </p:cNvSpPr>
          <p:nvPr>
            <p:ph type="ctrTitle"/>
          </p:nvPr>
        </p:nvSpPr>
        <p:spPr>
          <a:xfrm>
            <a:off x="365759" y="2166364"/>
            <a:ext cx="11471564" cy="1739346"/>
          </a:xfrm>
          <a:prstGeom prst="rect">
            <a:avLst/>
          </a:prstGeom>
          <a:noFill/>
          <a:ln>
            <a:noFill/>
          </a:ln>
        </p:spPr>
        <p:txBody>
          <a:bodyPr wrap="square" lIns="91425" tIns="91425" rIns="91425" bIns="91425" anchor="ctr" anchorCtr="0"/>
          <a:lstStyle>
            <a:lvl1pPr marL="0" marR="0" lvl="0" indent="0" algn="ctr" rtl="0">
              <a:lnSpc>
                <a:spcPct val="80000"/>
              </a:lnSpc>
              <a:spcBef>
                <a:spcPts val="0"/>
              </a:spcBef>
              <a:spcAft>
                <a:spcPts val="0"/>
              </a:spcAft>
              <a:buClr>
                <a:schemeClr val="dk2"/>
              </a:buClr>
              <a:buFont typeface="Corbel"/>
              <a:buNone/>
              <a:defRPr sz="6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8" name="Shape 28"/>
          <p:cNvSpPr txBox="1">
            <a:spLocks noGrp="1"/>
          </p:cNvSpPr>
          <p:nvPr>
            <p:ph type="subTitle" idx="1"/>
          </p:nvPr>
        </p:nvSpPr>
        <p:spPr>
          <a:xfrm>
            <a:off x="1524000" y="3996250"/>
            <a:ext cx="9144000" cy="1309253"/>
          </a:xfrm>
          <a:prstGeom prst="rect">
            <a:avLst/>
          </a:prstGeom>
          <a:noFill/>
          <a:ln>
            <a:noFill/>
          </a:ln>
        </p:spPr>
        <p:txBody>
          <a:bodyPr wrap="square" lIns="91425" tIns="91425" rIns="91425" bIns="91425" anchor="t" anchorCtr="0"/>
          <a:lstStyle>
            <a:lvl1pPr marL="0" marR="0" lvl="0" indent="0" algn="ctr" rtl="0">
              <a:lnSpc>
                <a:spcPct val="90000"/>
              </a:lnSpc>
              <a:spcBef>
                <a:spcPts val="1200"/>
              </a:spcBef>
              <a:spcAft>
                <a:spcPts val="200"/>
              </a:spcAft>
              <a:buClr>
                <a:schemeClr val="lt1"/>
              </a:buClr>
              <a:buFont typeface="Noto Sans Symbols"/>
              <a:buNone/>
              <a:defRPr sz="2000" b="0" i="0" u="none" strike="noStrike" cap="none">
                <a:solidFill>
                  <a:schemeClr val="lt1"/>
                </a:solidFill>
                <a:latin typeface="Corbel"/>
                <a:ea typeface="Corbel"/>
                <a:cs typeface="Corbel"/>
                <a:sym typeface="Corbel"/>
              </a:defRPr>
            </a:lvl1pPr>
            <a:lvl2pPr marL="457200" marR="0" lvl="1"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2pPr>
            <a:lvl3pPr marL="914400" marR="0" lvl="2"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3pPr>
            <a:lvl4pPr marL="1371600" marR="0" lvl="3"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4pPr>
            <a:lvl5pPr marL="1828800" marR="0" lvl="4"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5pPr>
            <a:lvl6pPr marL="2286000" marR="0" lvl="5"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6pPr>
            <a:lvl7pPr marL="2743200" marR="0" lvl="6"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7pPr>
            <a:lvl8pPr marL="3200400" marR="0" lvl="7"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8pPr>
            <a:lvl9pPr marL="3657600" marR="0" lvl="8" indent="0" algn="ctr"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29" name="Shape 29"/>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30" name="Shape 30"/>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31" name="Shape 31"/>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Cabeçalho da Seção">
    <p:spTree>
      <p:nvGrpSpPr>
        <p:cNvPr id="1" name="Shape 32"/>
        <p:cNvGrpSpPr/>
        <p:nvPr/>
      </p:nvGrpSpPr>
      <p:grpSpPr>
        <a:xfrm>
          <a:off x="0" y="0"/>
          <a:ext cx="0" cy="0"/>
          <a:chOff x="0" y="0"/>
          <a:chExt cx="0" cy="0"/>
        </a:xfrm>
      </p:grpSpPr>
      <p:sp>
        <p:nvSpPr>
          <p:cNvPr id="33" name="Shape 33"/>
          <p:cNvSpPr/>
          <p:nvPr/>
        </p:nvSpPr>
        <p:spPr>
          <a:xfrm>
            <a:off x="-6843" y="2059008"/>
            <a:ext cx="12195668" cy="1828800"/>
          </a:xfrm>
          <a:prstGeom prst="rect">
            <a:avLst/>
          </a:prstGeom>
          <a:solidFill>
            <a:schemeClr val="dk2"/>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txBox="1">
            <a:spLocks noGrp="1"/>
          </p:cNvSpPr>
          <p:nvPr>
            <p:ph type="title"/>
          </p:nvPr>
        </p:nvSpPr>
        <p:spPr>
          <a:xfrm>
            <a:off x="833191" y="2208875"/>
            <a:ext cx="10515599" cy="1676399"/>
          </a:xfrm>
          <a:prstGeom prst="rect">
            <a:avLst/>
          </a:prstGeom>
          <a:noFill/>
          <a:ln>
            <a:noFill/>
          </a:ln>
        </p:spPr>
        <p:txBody>
          <a:bodyPr wrap="square" lIns="91425" tIns="91425" rIns="91425" bIns="91425" anchor="ctr" anchorCtr="0"/>
          <a:lstStyle>
            <a:lvl1pPr marL="0" marR="0" lvl="0" indent="0" algn="ctr" rtl="0">
              <a:lnSpc>
                <a:spcPct val="80000"/>
              </a:lnSpc>
              <a:spcBef>
                <a:spcPts val="0"/>
              </a:spcBef>
              <a:spcAft>
                <a:spcPts val="0"/>
              </a:spcAft>
              <a:buClr>
                <a:schemeClr val="lt1"/>
              </a:buClr>
              <a:buFont typeface="Corbel"/>
              <a:buNone/>
              <a:defRPr sz="6000" b="0" i="0" u="none" strike="noStrike" cap="none">
                <a:solidFill>
                  <a:schemeClr val="lt1"/>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5" name="Shape 35"/>
          <p:cNvSpPr txBox="1">
            <a:spLocks noGrp="1"/>
          </p:cNvSpPr>
          <p:nvPr>
            <p:ph type="body" idx="1"/>
          </p:nvPr>
        </p:nvSpPr>
        <p:spPr>
          <a:xfrm>
            <a:off x="833191" y="4010332"/>
            <a:ext cx="10515599" cy="1174639"/>
          </a:xfrm>
          <a:prstGeom prst="rect">
            <a:avLst/>
          </a:prstGeom>
          <a:noFill/>
          <a:ln>
            <a:noFill/>
          </a:ln>
        </p:spPr>
        <p:txBody>
          <a:bodyPr wrap="square" lIns="91425" tIns="91425" rIns="91425" bIns="91425" anchor="t" anchorCtr="0"/>
          <a:lstStyle>
            <a:lvl1pPr marL="0" marR="0" lvl="0" indent="0" algn="ctr" rtl="0">
              <a:lnSpc>
                <a:spcPct val="90000"/>
              </a:lnSpc>
              <a:spcBef>
                <a:spcPts val="1200"/>
              </a:spcBef>
              <a:spcAft>
                <a:spcPts val="200"/>
              </a:spcAft>
              <a:buClr>
                <a:schemeClr val="dk1"/>
              </a:buClr>
              <a:buFont typeface="Noto Sans Symbols"/>
              <a:buNone/>
              <a:defRPr sz="2000" b="0" i="0" u="none" strike="noStrike" cap="none">
                <a:solidFill>
                  <a:schemeClr val="dk2"/>
                </a:solidFill>
                <a:latin typeface="Corbel"/>
                <a:ea typeface="Corbel"/>
                <a:cs typeface="Corbel"/>
                <a:sym typeface="Corbel"/>
              </a:defRPr>
            </a:lvl1pPr>
            <a:lvl2pPr marL="457200" marR="0" lvl="1" indent="0" algn="l" rtl="0">
              <a:lnSpc>
                <a:spcPct val="90000"/>
              </a:lnSpc>
              <a:spcBef>
                <a:spcPts val="200"/>
              </a:spcBef>
              <a:spcAft>
                <a:spcPts val="400"/>
              </a:spcAft>
              <a:buClr>
                <a:schemeClr val="dk1"/>
              </a:buClr>
              <a:buFont typeface="Noto Sans Symbols"/>
              <a:buNone/>
              <a:defRPr sz="1800" b="0" i="0" u="none" strike="noStrike" cap="none">
                <a:solidFill>
                  <a:srgbClr val="8C8C8C"/>
                </a:solidFill>
                <a:latin typeface="Corbel"/>
                <a:ea typeface="Corbel"/>
                <a:cs typeface="Corbel"/>
                <a:sym typeface="Corbel"/>
              </a:defRPr>
            </a:lvl2pPr>
            <a:lvl3pPr marL="914400" marR="0" lvl="2" indent="0" algn="l" rtl="0">
              <a:lnSpc>
                <a:spcPct val="90000"/>
              </a:lnSpc>
              <a:spcBef>
                <a:spcPts val="200"/>
              </a:spcBef>
              <a:spcAft>
                <a:spcPts val="400"/>
              </a:spcAft>
              <a:buClr>
                <a:schemeClr val="dk1"/>
              </a:buClr>
              <a:buFont typeface="Noto Sans Symbols"/>
              <a:buNone/>
              <a:defRPr sz="1600" b="0" i="0" u="none" strike="noStrike" cap="none">
                <a:solidFill>
                  <a:srgbClr val="8C8C8C"/>
                </a:solidFill>
                <a:latin typeface="Corbel"/>
                <a:ea typeface="Corbel"/>
                <a:cs typeface="Corbel"/>
                <a:sym typeface="Corbel"/>
              </a:defRPr>
            </a:lvl3pPr>
            <a:lvl4pPr marL="1371600" marR="0" lvl="3"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4pPr>
            <a:lvl5pPr marL="1828800" marR="0" lvl="4"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5pPr>
            <a:lvl6pPr marL="2286000" marR="0" lvl="5"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6pPr>
            <a:lvl7pPr marL="2743200" marR="0" lvl="6"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7pPr>
            <a:lvl8pPr marL="3200400" marR="0" lvl="7"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8pPr>
            <a:lvl9pPr marL="3657600" marR="0" lvl="8" indent="0" algn="l" rtl="0">
              <a:lnSpc>
                <a:spcPct val="90000"/>
              </a:lnSpc>
              <a:spcBef>
                <a:spcPts val="200"/>
              </a:spcBef>
              <a:spcAft>
                <a:spcPts val="400"/>
              </a:spcAft>
              <a:buClr>
                <a:schemeClr val="dk1"/>
              </a:buClr>
              <a:buFont typeface="Noto Sans Symbols"/>
              <a:buNone/>
              <a:defRPr sz="1400" b="0" i="0" u="none" strike="noStrike" cap="none">
                <a:solidFill>
                  <a:srgbClr val="8C8C8C"/>
                </a:solidFill>
                <a:latin typeface="Corbel"/>
                <a:ea typeface="Corbel"/>
                <a:cs typeface="Corbel"/>
                <a:sym typeface="Corbel"/>
              </a:defRPr>
            </a:lvl9pPr>
          </a:lstStyle>
          <a:p>
            <a:endParaRPr/>
          </a:p>
        </p:txBody>
      </p:sp>
      <p:sp>
        <p:nvSpPr>
          <p:cNvPr id="36" name="Shape 36"/>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2"/>
              </a:buClr>
              <a:buFont typeface="Corbel"/>
              <a:buNone/>
              <a:defRPr sz="1050" b="0" i="0" u="none" strike="noStrike" cap="none">
                <a:solidFill>
                  <a:schemeClr val="dk2"/>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7" name="Shape 37"/>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dk2"/>
              </a:buClr>
              <a:buFont typeface="Corbel"/>
              <a:buNone/>
              <a:defRPr sz="1050" b="0" i="0" u="none" strike="noStrike" cap="none">
                <a:solidFill>
                  <a:schemeClr val="dk2"/>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8" name="Shape 38"/>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Corbel"/>
              <a:buNone/>
            </a:pPr>
            <a:fld id="{00000000-1234-1234-1234-123412341234}" type="slidenum">
              <a:rPr lang="pt-BR" sz="1200" b="0" i="0" u="none" strike="noStrike" cap="none">
                <a:solidFill>
                  <a:schemeClr val="dk2"/>
                </a:solidFill>
                <a:latin typeface="Corbel"/>
                <a:ea typeface="Corbel"/>
                <a:cs typeface="Corbel"/>
                <a:sym typeface="Corbel"/>
              </a:rPr>
              <a:t>‹nº›</a:t>
            </a:fld>
            <a:endParaRPr lang="pt-BR" sz="1200" b="0" i="0" u="none" strike="noStrike" cap="none">
              <a:solidFill>
                <a:schemeClr val="dk2"/>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Duas Partes de Conteúdo">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1" name="Shape 41"/>
          <p:cNvSpPr txBox="1">
            <a:spLocks noGrp="1"/>
          </p:cNvSpPr>
          <p:nvPr>
            <p:ph type="body" idx="1"/>
          </p:nvPr>
        </p:nvSpPr>
        <p:spPr>
          <a:xfrm>
            <a:off x="1205344" y="2011680"/>
            <a:ext cx="4754878" cy="4206240"/>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2" name="Shape 42"/>
          <p:cNvSpPr txBox="1">
            <a:spLocks noGrp="1"/>
          </p:cNvSpPr>
          <p:nvPr>
            <p:ph type="body" idx="2"/>
          </p:nvPr>
        </p:nvSpPr>
        <p:spPr>
          <a:xfrm>
            <a:off x="6230391" y="2011680"/>
            <a:ext cx="4754878" cy="4206240"/>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43" name="Shape 43"/>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44" name="Shape 44"/>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45" name="Shape 45"/>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ação">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48" name="Shape 48"/>
          <p:cNvSpPr txBox="1">
            <a:spLocks noGrp="1"/>
          </p:cNvSpPr>
          <p:nvPr>
            <p:ph type="body" idx="1"/>
          </p:nvPr>
        </p:nvSpPr>
        <p:spPr>
          <a:xfrm>
            <a:off x="1207008" y="1913466"/>
            <a:ext cx="4754878" cy="743092"/>
          </a:xfrm>
          <a:prstGeom prst="rect">
            <a:avLst/>
          </a:prstGeom>
          <a:noFill/>
          <a:ln>
            <a:noFill/>
          </a:ln>
        </p:spPr>
        <p:txBody>
          <a:bodyPr wrap="square" lIns="91425" tIns="91425" rIns="91425" bIns="91425" anchor="ctr" anchorCtr="0"/>
          <a:lstStyle>
            <a:lvl1pPr marL="0" marR="0" lvl="0" indent="0" algn="l" rtl="0">
              <a:lnSpc>
                <a:spcPct val="90000"/>
              </a:lnSpc>
              <a:spcBef>
                <a:spcPts val="1200"/>
              </a:spcBef>
              <a:spcAft>
                <a:spcPts val="200"/>
              </a:spcAft>
              <a:buClr>
                <a:schemeClr val="lt1"/>
              </a:buClr>
              <a:buFont typeface="Noto Sans Symbols"/>
              <a:buNone/>
              <a:defRPr sz="2100" b="1" i="0" u="none" strike="noStrike" cap="none">
                <a:solidFill>
                  <a:schemeClr val="lt1"/>
                </a:solidFill>
                <a:latin typeface="Corbel"/>
                <a:ea typeface="Corbel"/>
                <a:cs typeface="Corbel"/>
                <a:sym typeface="Corbel"/>
              </a:defRPr>
            </a:lvl1pPr>
            <a:lvl2pPr marL="457200" marR="0" lvl="1" indent="0" algn="l" rtl="0">
              <a:lnSpc>
                <a:spcPct val="90000"/>
              </a:lnSpc>
              <a:spcBef>
                <a:spcPts val="200"/>
              </a:spcBef>
              <a:spcAft>
                <a:spcPts val="400"/>
              </a:spcAft>
              <a:buClr>
                <a:schemeClr val="lt1"/>
              </a:buClr>
              <a:buFont typeface="Noto Sans Symbols"/>
              <a:buNone/>
              <a:defRPr sz="2000" b="1" i="0" u="none" strike="noStrike" cap="none">
                <a:solidFill>
                  <a:schemeClr val="lt1"/>
                </a:solidFill>
                <a:latin typeface="Corbel"/>
                <a:ea typeface="Corbel"/>
                <a:cs typeface="Corbel"/>
                <a:sym typeface="Corbel"/>
              </a:defRPr>
            </a:lvl2pPr>
            <a:lvl3pPr marL="914400" marR="0" lvl="2" indent="0" algn="l" rtl="0">
              <a:lnSpc>
                <a:spcPct val="90000"/>
              </a:lnSpc>
              <a:spcBef>
                <a:spcPts val="200"/>
              </a:spcBef>
              <a:spcAft>
                <a:spcPts val="400"/>
              </a:spcAft>
              <a:buClr>
                <a:schemeClr val="lt1"/>
              </a:buClr>
              <a:buFont typeface="Noto Sans Symbols"/>
              <a:buNone/>
              <a:defRPr sz="1800" b="1" i="0" u="none" strike="noStrike" cap="none">
                <a:solidFill>
                  <a:schemeClr val="lt1"/>
                </a:solidFill>
                <a:latin typeface="Corbel"/>
                <a:ea typeface="Corbel"/>
                <a:cs typeface="Corbel"/>
                <a:sym typeface="Corbel"/>
              </a:defRPr>
            </a:lvl3pPr>
            <a:lvl4pPr marL="1371600" marR="0" lvl="3"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4pPr>
            <a:lvl5pPr marL="1828800" marR="0" lvl="4"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5pPr>
            <a:lvl6pPr marL="2286000" marR="0" lvl="5"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6pPr>
            <a:lvl7pPr marL="2743200" marR="0" lvl="6"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7pPr>
            <a:lvl8pPr marL="3200400" marR="0" lvl="7"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8pPr>
            <a:lvl9pPr marL="3657600" marR="0" lvl="8"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49" name="Shape 49"/>
          <p:cNvSpPr txBox="1">
            <a:spLocks noGrp="1"/>
          </p:cNvSpPr>
          <p:nvPr>
            <p:ph type="body" idx="2"/>
          </p:nvPr>
        </p:nvSpPr>
        <p:spPr>
          <a:xfrm>
            <a:off x="1207008" y="2656566"/>
            <a:ext cx="4754878" cy="3566158"/>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50" name="Shape 50"/>
          <p:cNvSpPr txBox="1">
            <a:spLocks noGrp="1"/>
          </p:cNvSpPr>
          <p:nvPr>
            <p:ph type="body" idx="3"/>
          </p:nvPr>
        </p:nvSpPr>
        <p:spPr>
          <a:xfrm>
            <a:off x="6231230" y="1913466"/>
            <a:ext cx="4754878" cy="743092"/>
          </a:xfrm>
          <a:prstGeom prst="rect">
            <a:avLst/>
          </a:prstGeom>
          <a:noFill/>
          <a:ln>
            <a:noFill/>
          </a:ln>
        </p:spPr>
        <p:txBody>
          <a:bodyPr wrap="square" lIns="91425" tIns="91425" rIns="91425" bIns="91425" anchor="ctr" anchorCtr="0"/>
          <a:lstStyle>
            <a:lvl1pPr marL="0" marR="0" lvl="0" indent="0" algn="l" rtl="0">
              <a:lnSpc>
                <a:spcPct val="90000"/>
              </a:lnSpc>
              <a:spcBef>
                <a:spcPts val="1200"/>
              </a:spcBef>
              <a:spcAft>
                <a:spcPts val="200"/>
              </a:spcAft>
              <a:buClr>
                <a:schemeClr val="lt1"/>
              </a:buClr>
              <a:buFont typeface="Noto Sans Symbols"/>
              <a:buNone/>
              <a:defRPr sz="2100" b="1" i="0" u="none" strike="noStrike" cap="none">
                <a:solidFill>
                  <a:schemeClr val="lt1"/>
                </a:solidFill>
                <a:latin typeface="Corbel"/>
                <a:ea typeface="Corbel"/>
                <a:cs typeface="Corbel"/>
                <a:sym typeface="Corbel"/>
              </a:defRPr>
            </a:lvl1pPr>
            <a:lvl2pPr marL="457200" marR="0" lvl="1" indent="0" algn="l" rtl="0">
              <a:lnSpc>
                <a:spcPct val="90000"/>
              </a:lnSpc>
              <a:spcBef>
                <a:spcPts val="200"/>
              </a:spcBef>
              <a:spcAft>
                <a:spcPts val="400"/>
              </a:spcAft>
              <a:buClr>
                <a:schemeClr val="lt1"/>
              </a:buClr>
              <a:buFont typeface="Noto Sans Symbols"/>
              <a:buNone/>
              <a:defRPr sz="2000" b="1" i="0" u="none" strike="noStrike" cap="none">
                <a:solidFill>
                  <a:schemeClr val="lt1"/>
                </a:solidFill>
                <a:latin typeface="Corbel"/>
                <a:ea typeface="Corbel"/>
                <a:cs typeface="Corbel"/>
                <a:sym typeface="Corbel"/>
              </a:defRPr>
            </a:lvl2pPr>
            <a:lvl3pPr marL="914400" marR="0" lvl="2" indent="0" algn="l" rtl="0">
              <a:lnSpc>
                <a:spcPct val="90000"/>
              </a:lnSpc>
              <a:spcBef>
                <a:spcPts val="200"/>
              </a:spcBef>
              <a:spcAft>
                <a:spcPts val="400"/>
              </a:spcAft>
              <a:buClr>
                <a:schemeClr val="lt1"/>
              </a:buClr>
              <a:buFont typeface="Noto Sans Symbols"/>
              <a:buNone/>
              <a:defRPr sz="1800" b="1" i="0" u="none" strike="noStrike" cap="none">
                <a:solidFill>
                  <a:schemeClr val="lt1"/>
                </a:solidFill>
                <a:latin typeface="Corbel"/>
                <a:ea typeface="Corbel"/>
                <a:cs typeface="Corbel"/>
                <a:sym typeface="Corbel"/>
              </a:defRPr>
            </a:lvl3pPr>
            <a:lvl4pPr marL="1371600" marR="0" lvl="3"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4pPr>
            <a:lvl5pPr marL="1828800" marR="0" lvl="4"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5pPr>
            <a:lvl6pPr marL="2286000" marR="0" lvl="5"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6pPr>
            <a:lvl7pPr marL="2743200" marR="0" lvl="6"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7pPr>
            <a:lvl8pPr marL="3200400" marR="0" lvl="7"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8pPr>
            <a:lvl9pPr marL="3657600" marR="0" lvl="8" indent="0" algn="l" rtl="0">
              <a:lnSpc>
                <a:spcPct val="90000"/>
              </a:lnSpc>
              <a:spcBef>
                <a:spcPts val="200"/>
              </a:spcBef>
              <a:spcAft>
                <a:spcPts val="400"/>
              </a:spcAft>
              <a:buClr>
                <a:schemeClr val="lt1"/>
              </a:buClr>
              <a:buFont typeface="Noto Sans Symbols"/>
              <a:buNone/>
              <a:defRPr sz="1600" b="1" i="0" u="none" strike="noStrike" cap="none">
                <a:solidFill>
                  <a:schemeClr val="lt1"/>
                </a:solidFill>
                <a:latin typeface="Corbel"/>
                <a:ea typeface="Corbel"/>
                <a:cs typeface="Corbel"/>
                <a:sym typeface="Corbel"/>
              </a:defRPr>
            </a:lvl9pPr>
          </a:lstStyle>
          <a:p>
            <a:endParaRPr/>
          </a:p>
        </p:txBody>
      </p:sp>
      <p:sp>
        <p:nvSpPr>
          <p:cNvPr id="51" name="Shape 51"/>
          <p:cNvSpPr txBox="1">
            <a:spLocks noGrp="1"/>
          </p:cNvSpPr>
          <p:nvPr>
            <p:ph type="body" idx="4"/>
          </p:nvPr>
        </p:nvSpPr>
        <p:spPr>
          <a:xfrm>
            <a:off x="6231230" y="2656564"/>
            <a:ext cx="4754878" cy="3566158"/>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52" name="Shape 52"/>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53" name="Shape 53"/>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54" name="Shape 54"/>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57" name="Shape 57"/>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58" name="Shape 58"/>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59" name="Shape 59"/>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62" name="Shape 62"/>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63" name="Shape 63"/>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Imagem com Legenda">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66" name="Shape 66"/>
          <p:cNvSpPr>
            <a:spLocks noGrp="1"/>
          </p:cNvSpPr>
          <p:nvPr>
            <p:ph type="pic" idx="2"/>
          </p:nvPr>
        </p:nvSpPr>
        <p:spPr>
          <a:xfrm>
            <a:off x="1280158" y="2211491"/>
            <a:ext cx="6126480" cy="3931918"/>
          </a:xfrm>
          <a:prstGeom prst="rect">
            <a:avLst/>
          </a:prstGeom>
          <a:solidFill>
            <a:srgbClr val="F7F7F7"/>
          </a:solidFill>
          <a:ln>
            <a:noFill/>
          </a:ln>
        </p:spPr>
        <p:txBody>
          <a:bodyPr wrap="square" lIns="91425" tIns="91425" rIns="91425" bIns="91425" anchor="t" anchorCtr="0"/>
          <a:lstStyle>
            <a:lvl1pPr marL="0" marR="0" lvl="0" indent="0" algn="ctr" rtl="0">
              <a:lnSpc>
                <a:spcPct val="90000"/>
              </a:lnSpc>
              <a:spcBef>
                <a:spcPts val="1200"/>
              </a:spcBef>
              <a:spcAft>
                <a:spcPts val="200"/>
              </a:spcAft>
              <a:buClr>
                <a:schemeClr val="lt1"/>
              </a:buClr>
              <a:buFont typeface="Noto Sans Symbols"/>
              <a:buNone/>
              <a:defRPr sz="3200" b="0" i="0" u="none" strike="noStrike" cap="none">
                <a:solidFill>
                  <a:srgbClr val="7F7F7F"/>
                </a:solidFill>
                <a:latin typeface="Corbel"/>
                <a:ea typeface="Corbel"/>
                <a:cs typeface="Corbel"/>
                <a:sym typeface="Corbel"/>
              </a:defRPr>
            </a:lvl1pPr>
            <a:lvl2pPr marL="457200" marR="0" lvl="1" indent="0" algn="l" rtl="0">
              <a:lnSpc>
                <a:spcPct val="90000"/>
              </a:lnSpc>
              <a:spcBef>
                <a:spcPts val="200"/>
              </a:spcBef>
              <a:spcAft>
                <a:spcPts val="400"/>
              </a:spcAft>
              <a:buClr>
                <a:schemeClr val="lt1"/>
              </a:buClr>
              <a:buFont typeface="Noto Sans Symbols"/>
              <a:buNone/>
              <a:defRPr sz="2800" b="0" i="0" u="none" strike="noStrike" cap="none">
                <a:solidFill>
                  <a:schemeClr val="lt1"/>
                </a:solidFill>
                <a:latin typeface="Corbel"/>
                <a:ea typeface="Corbel"/>
                <a:cs typeface="Corbel"/>
                <a:sym typeface="Corbel"/>
              </a:defRPr>
            </a:lvl2pPr>
            <a:lvl3pPr marL="914400" marR="0" lvl="2" indent="0" algn="l" rtl="0">
              <a:lnSpc>
                <a:spcPct val="90000"/>
              </a:lnSpc>
              <a:spcBef>
                <a:spcPts val="200"/>
              </a:spcBef>
              <a:spcAft>
                <a:spcPts val="400"/>
              </a:spcAft>
              <a:buClr>
                <a:schemeClr val="lt1"/>
              </a:buClr>
              <a:buFont typeface="Noto Sans Symbols"/>
              <a:buNone/>
              <a:defRPr sz="2400" b="0" i="0" u="none" strike="noStrike" cap="none">
                <a:solidFill>
                  <a:schemeClr val="lt1"/>
                </a:solidFill>
                <a:latin typeface="Corbel"/>
                <a:ea typeface="Corbel"/>
                <a:cs typeface="Corbel"/>
                <a:sym typeface="Corbel"/>
              </a:defRPr>
            </a:lvl3pPr>
            <a:lvl4pPr marL="1371600" marR="0" lvl="3"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4pPr>
            <a:lvl5pPr marL="1828800" marR="0" lvl="4"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5pPr>
            <a:lvl6pPr marL="2286000" marR="0" lvl="5"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6pPr>
            <a:lvl7pPr marL="2743200" marR="0" lvl="6"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7pPr>
            <a:lvl8pPr marL="3200400" marR="0" lvl="7"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8pPr>
            <a:lvl9pPr marL="3657600" marR="0" lvl="8" indent="0" algn="l" rtl="0">
              <a:lnSpc>
                <a:spcPct val="90000"/>
              </a:lnSpc>
              <a:spcBef>
                <a:spcPts val="200"/>
              </a:spcBef>
              <a:spcAft>
                <a:spcPts val="400"/>
              </a:spcAft>
              <a:buClr>
                <a:schemeClr val="lt1"/>
              </a:buClr>
              <a:buFont typeface="Noto Sans Symbols"/>
              <a:buNone/>
              <a:defRPr sz="2000" b="0" i="0" u="none" strike="noStrike" cap="none">
                <a:solidFill>
                  <a:schemeClr val="lt1"/>
                </a:solidFill>
                <a:latin typeface="Corbel"/>
                <a:ea typeface="Corbel"/>
                <a:cs typeface="Corbel"/>
                <a:sym typeface="Corbel"/>
              </a:defRPr>
            </a:lvl9pPr>
          </a:lstStyle>
          <a:p>
            <a:endParaRPr/>
          </a:p>
        </p:txBody>
      </p:sp>
      <p:sp>
        <p:nvSpPr>
          <p:cNvPr id="67" name="Shape 67"/>
          <p:cNvSpPr txBox="1">
            <a:spLocks noGrp="1"/>
          </p:cNvSpPr>
          <p:nvPr>
            <p:ph type="body" idx="1"/>
          </p:nvPr>
        </p:nvSpPr>
        <p:spPr>
          <a:xfrm>
            <a:off x="7790688" y="2150621"/>
            <a:ext cx="3200397" cy="3429000"/>
          </a:xfrm>
          <a:prstGeom prst="rect">
            <a:avLst/>
          </a:prstGeom>
          <a:noFill/>
          <a:ln>
            <a:noFill/>
          </a:ln>
        </p:spPr>
        <p:txBody>
          <a:bodyPr wrap="square" lIns="91425" tIns="91425" rIns="91425" bIns="91425" anchor="t" anchorCtr="0"/>
          <a:lstStyle>
            <a:lvl1pPr marL="0" marR="0" lvl="0" indent="0" algn="l" rtl="0">
              <a:lnSpc>
                <a:spcPct val="95000"/>
              </a:lnSpc>
              <a:spcBef>
                <a:spcPts val="1200"/>
              </a:spcBef>
              <a:spcAft>
                <a:spcPts val="200"/>
              </a:spcAft>
              <a:buClr>
                <a:schemeClr val="lt1"/>
              </a:buClr>
              <a:buFont typeface="Noto Sans Symbols"/>
              <a:buNone/>
              <a:defRPr sz="1800" b="0" i="0" u="none" strike="noStrike" cap="none">
                <a:solidFill>
                  <a:schemeClr val="lt1"/>
                </a:solidFill>
                <a:latin typeface="Corbel"/>
                <a:ea typeface="Corbel"/>
                <a:cs typeface="Corbel"/>
                <a:sym typeface="Corbel"/>
              </a:defRPr>
            </a:lvl1pPr>
            <a:lvl2pPr marL="457200" marR="0" lvl="1" indent="0" algn="l" rtl="0">
              <a:lnSpc>
                <a:spcPct val="90000"/>
              </a:lnSpc>
              <a:spcBef>
                <a:spcPts val="200"/>
              </a:spcBef>
              <a:spcAft>
                <a:spcPts val="400"/>
              </a:spcAft>
              <a:buClr>
                <a:schemeClr val="lt1"/>
              </a:buClr>
              <a:buFont typeface="Noto Sans Symbols"/>
              <a:buNone/>
              <a:defRPr sz="1200" b="0" i="0" u="none" strike="noStrike" cap="none">
                <a:solidFill>
                  <a:schemeClr val="lt1"/>
                </a:solidFill>
                <a:latin typeface="Corbel"/>
                <a:ea typeface="Corbel"/>
                <a:cs typeface="Corbel"/>
                <a:sym typeface="Corbel"/>
              </a:defRPr>
            </a:lvl2pPr>
            <a:lvl3pPr marL="914400" marR="0" lvl="2" indent="0" algn="l" rtl="0">
              <a:lnSpc>
                <a:spcPct val="90000"/>
              </a:lnSpc>
              <a:spcBef>
                <a:spcPts val="200"/>
              </a:spcBef>
              <a:spcAft>
                <a:spcPts val="400"/>
              </a:spcAft>
              <a:buClr>
                <a:schemeClr val="lt1"/>
              </a:buClr>
              <a:buFont typeface="Noto Sans Symbols"/>
              <a:buNone/>
              <a:defRPr sz="1000" b="0" i="0" u="none" strike="noStrike" cap="none">
                <a:solidFill>
                  <a:schemeClr val="lt1"/>
                </a:solidFill>
                <a:latin typeface="Corbel"/>
                <a:ea typeface="Corbel"/>
                <a:cs typeface="Corbel"/>
                <a:sym typeface="Corbel"/>
              </a:defRPr>
            </a:lvl3pPr>
            <a:lvl4pPr marL="1371600" marR="0" lvl="3"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4pPr>
            <a:lvl5pPr marL="1828800" marR="0" lvl="4"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5pPr>
            <a:lvl6pPr marL="2286000" marR="0" lvl="5"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6pPr>
            <a:lvl7pPr marL="2743200" marR="0" lvl="6"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7pPr>
            <a:lvl8pPr marL="3200400" marR="0" lvl="7"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8pPr>
            <a:lvl9pPr marL="3657600" marR="0" lvl="8" indent="0" algn="l" rtl="0">
              <a:lnSpc>
                <a:spcPct val="90000"/>
              </a:lnSpc>
              <a:spcBef>
                <a:spcPts val="200"/>
              </a:spcBef>
              <a:spcAft>
                <a:spcPts val="400"/>
              </a:spcAft>
              <a:buClr>
                <a:schemeClr val="lt1"/>
              </a:buClr>
              <a:buFont typeface="Noto Sans Symbols"/>
              <a:buNone/>
              <a:defRPr sz="900" b="0" i="0" u="none" strike="noStrike" cap="none">
                <a:solidFill>
                  <a:schemeClr val="lt1"/>
                </a:solidFill>
                <a:latin typeface="Corbel"/>
                <a:ea typeface="Corbel"/>
                <a:cs typeface="Corbel"/>
                <a:sym typeface="Corbel"/>
              </a:defRPr>
            </a:lvl9pPr>
          </a:lstStyle>
          <a:p>
            <a:endParaRPr/>
          </a:p>
        </p:txBody>
      </p:sp>
      <p:sp>
        <p:nvSpPr>
          <p:cNvPr id="68" name="Shape 68"/>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69" name="Shape 69"/>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70" name="Shape 70"/>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ABBD9"/>
        </a:solidFill>
        <a:effectLst/>
      </p:bgPr>
    </p:bg>
    <p:spTree>
      <p:nvGrpSpPr>
        <p:cNvPr id="1" name="Shape 5"/>
        <p:cNvGrpSpPr/>
        <p:nvPr/>
      </p:nvGrpSpPr>
      <p:grpSpPr>
        <a:xfrm>
          <a:off x="0" y="0"/>
          <a:ext cx="0" cy="0"/>
          <a:chOff x="0" y="0"/>
          <a:chExt cx="0" cy="0"/>
        </a:xfrm>
      </p:grpSpPr>
      <p:sp>
        <p:nvSpPr>
          <p:cNvPr id="6" name="Shape 6"/>
          <p:cNvSpPr/>
          <p:nvPr/>
        </p:nvSpPr>
        <p:spPr>
          <a:xfrm>
            <a:off x="482" y="176106"/>
            <a:ext cx="12188950" cy="1645918"/>
          </a:xfrm>
          <a:prstGeom prst="rect">
            <a:avLst/>
          </a:prstGeom>
          <a:solidFill>
            <a:schemeClr val="lt1"/>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 name="Shape 7"/>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lstStyle>
            <a:lvl1pPr marL="0" marR="0" lvl="0" indent="0" algn="l" rtl="0">
              <a:lnSpc>
                <a:spcPct val="85000"/>
              </a:lnSpc>
              <a:spcBef>
                <a:spcPts val="0"/>
              </a:spcBef>
              <a:spcAft>
                <a:spcPts val="0"/>
              </a:spcAft>
              <a:buClr>
                <a:schemeClr val="dk2"/>
              </a:buClr>
              <a:buFont typeface="Corbel"/>
              <a:buNone/>
              <a:defRPr sz="4000" b="0" i="0" u="none" strike="noStrike" cap="none">
                <a:solidFill>
                  <a:schemeClr val="dk2"/>
                </a:solidFill>
                <a:latin typeface="Corbel"/>
                <a:ea typeface="Corbel"/>
                <a:cs typeface="Corbel"/>
                <a:sym typeface="Corbe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8" name="Shape 8"/>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lstStyle>
            <a:lvl1pPr marL="558800" marR="0" lvl="0" indent="-101600" algn="l" rtl="0">
              <a:lnSpc>
                <a:spcPct val="90000"/>
              </a:lnSpc>
              <a:spcBef>
                <a:spcPts val="1200"/>
              </a:spcBef>
              <a:spcAft>
                <a:spcPts val="200"/>
              </a:spcAft>
              <a:buClr>
                <a:schemeClr val="lt1"/>
              </a:buClr>
              <a:buSzPct val="100000"/>
              <a:buFont typeface="Noto Sans Symbols"/>
              <a:buChar char="▪"/>
              <a:defRPr sz="2200" b="0" i="0" u="none" strike="noStrike" cap="none">
                <a:solidFill>
                  <a:schemeClr val="lt1"/>
                </a:solidFill>
                <a:latin typeface="Corbel"/>
                <a:ea typeface="Corbel"/>
                <a:cs typeface="Corbel"/>
                <a:sym typeface="Corbel"/>
              </a:defRPr>
            </a:lvl1pPr>
            <a:lvl2pPr marL="711199" marR="0" lvl="1" indent="-50798" algn="l" rtl="0">
              <a:lnSpc>
                <a:spcPct val="90000"/>
              </a:lnSpc>
              <a:spcBef>
                <a:spcPts val="200"/>
              </a:spcBef>
              <a:spcAft>
                <a:spcPts val="400"/>
              </a:spcAft>
              <a:buClr>
                <a:schemeClr val="lt1"/>
              </a:buClr>
              <a:buSzPct val="100000"/>
              <a:buFont typeface="Noto Sans Symbols"/>
              <a:buChar char="▪"/>
              <a:defRPr sz="2000" b="0" i="0" u="none" strike="noStrike" cap="none">
                <a:solidFill>
                  <a:schemeClr val="lt1"/>
                </a:solidFill>
                <a:latin typeface="Corbel"/>
                <a:ea typeface="Corbel"/>
                <a:cs typeface="Corbel"/>
                <a:sym typeface="Corbel"/>
              </a:defRPr>
            </a:lvl2pPr>
            <a:lvl3pPr marL="888999" marR="0" lvl="2" indent="-25399" algn="l" rtl="0">
              <a:lnSpc>
                <a:spcPct val="90000"/>
              </a:lnSpc>
              <a:spcBef>
                <a:spcPts val="200"/>
              </a:spcBef>
              <a:spcAft>
                <a:spcPts val="400"/>
              </a:spcAft>
              <a:buClr>
                <a:schemeClr val="lt1"/>
              </a:buClr>
              <a:buSzPct val="100000"/>
              <a:buFont typeface="Noto Sans Symbols"/>
              <a:buChar char="▪"/>
              <a:defRPr sz="1800" b="0" i="0" u="none" strike="noStrike" cap="none">
                <a:solidFill>
                  <a:schemeClr val="lt1"/>
                </a:solidFill>
                <a:latin typeface="Corbel"/>
                <a:ea typeface="Corbel"/>
                <a:cs typeface="Corbel"/>
                <a:sym typeface="Corbel"/>
              </a:defRPr>
            </a:lvl3pPr>
            <a:lvl4pPr marL="1066799" marR="0" lvl="3"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4pPr>
            <a:lvl5pPr marL="1295399" marR="0" lvl="4" indent="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5pPr>
            <a:lvl6pPr marL="1460500" marR="0" lvl="5"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6pPr>
            <a:lvl7pPr marL="1638300" marR="0" lvl="6"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7pPr>
            <a:lvl8pPr marL="1803400" marR="0" lvl="7" indent="254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8pPr>
            <a:lvl9pPr marL="1968499" marR="0" lvl="8" indent="38100" algn="l" rtl="0">
              <a:lnSpc>
                <a:spcPct val="90000"/>
              </a:lnSpc>
              <a:spcBef>
                <a:spcPts val="200"/>
              </a:spcBef>
              <a:spcAft>
                <a:spcPts val="400"/>
              </a:spcAft>
              <a:buClr>
                <a:schemeClr val="lt1"/>
              </a:buClr>
              <a:buSzPct val="100000"/>
              <a:buFont typeface="Noto Sans Symbols"/>
              <a:buChar char="▪"/>
              <a:defRPr sz="1600" b="0" i="0" u="none" strike="noStrike" cap="none">
                <a:solidFill>
                  <a:schemeClr val="lt1"/>
                </a:solidFill>
                <a:latin typeface="Corbel"/>
                <a:ea typeface="Corbel"/>
                <a:cs typeface="Corbel"/>
                <a:sym typeface="Corbel"/>
              </a:defRPr>
            </a:lvl9pPr>
          </a:lstStyle>
          <a:p>
            <a:endParaRPr/>
          </a:p>
        </p:txBody>
      </p:sp>
      <p:sp>
        <p:nvSpPr>
          <p:cNvPr id="9" name="Shape 9"/>
          <p:cNvSpPr txBox="1">
            <a:spLocks noGrp="1"/>
          </p:cNvSpPr>
          <p:nvPr>
            <p:ph type="dt" idx="10"/>
          </p:nvPr>
        </p:nvSpPr>
        <p:spPr>
          <a:xfrm>
            <a:off x="1202266" y="6422853"/>
            <a:ext cx="300089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10" name="Shape 10"/>
          <p:cNvSpPr txBox="1">
            <a:spLocks noGrp="1"/>
          </p:cNvSpPr>
          <p:nvPr>
            <p:ph type="ftr" idx="11"/>
          </p:nvPr>
        </p:nvSpPr>
        <p:spPr>
          <a:xfrm>
            <a:off x="5596471" y="6422853"/>
            <a:ext cx="5044440" cy="365125"/>
          </a:xfrm>
          <a:prstGeom prst="rect">
            <a:avLst/>
          </a:prstGeom>
          <a:noFill/>
          <a:ln>
            <a:noFill/>
          </a:ln>
        </p:spPr>
        <p:txBody>
          <a:bodyPr wrap="square" lIns="91425" tIns="91425" rIns="91425" bIns="91425" anchor="ctr" anchorCtr="0"/>
          <a:lstStyle>
            <a:lvl1pPr marL="0" marR="0" lvl="0" indent="0" algn="r" rtl="0">
              <a:lnSpc>
                <a:spcPct val="100000"/>
              </a:lnSpc>
              <a:spcBef>
                <a:spcPts val="0"/>
              </a:spcBef>
              <a:spcAft>
                <a:spcPts val="0"/>
              </a:spcAft>
              <a:buClr>
                <a:schemeClr val="lt1"/>
              </a:buClr>
              <a:buFont typeface="Corbel"/>
              <a:buNone/>
              <a:defRPr sz="1050" b="0" i="0" u="none" strike="noStrike" cap="none">
                <a:solidFill>
                  <a:schemeClr val="lt1"/>
                </a:solidFill>
                <a:latin typeface="Corbel"/>
                <a:ea typeface="Corbel"/>
                <a:cs typeface="Corbel"/>
                <a:sym typeface="Corbel"/>
              </a:defRPr>
            </a:lvl1pPr>
            <a:lvl2pPr marL="457200" marR="0" lvl="1"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2pPr>
            <a:lvl3pPr marL="914400" marR="0" lvl="2"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3pPr>
            <a:lvl4pPr marL="1371600" marR="0" lvl="3"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4pPr>
            <a:lvl5pPr marL="1828800" marR="0" lvl="4"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5pPr>
            <a:lvl6pPr marL="2286000" marR="0" lvl="5"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6pPr>
            <a:lvl7pPr marL="2743200" marR="0" lvl="6"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7pPr>
            <a:lvl8pPr marL="3200400" marR="0" lvl="7"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8pPr>
            <a:lvl9pPr marL="3657600" marR="0" lvl="8" indent="0" algn="l" rtl="0">
              <a:lnSpc>
                <a:spcPct val="100000"/>
              </a:lnSpc>
              <a:spcBef>
                <a:spcPts val="0"/>
              </a:spcBef>
              <a:spcAft>
                <a:spcPts val="0"/>
              </a:spcAft>
              <a:buClr>
                <a:schemeClr val="lt1"/>
              </a:buClr>
              <a:buFont typeface="Corbel"/>
              <a:buNone/>
              <a:defRPr sz="1800" b="0" i="0" u="none" strike="noStrike" cap="none">
                <a:solidFill>
                  <a:schemeClr val="lt1"/>
                </a:solidFill>
                <a:latin typeface="Corbel"/>
                <a:ea typeface="Corbel"/>
                <a:cs typeface="Corbel"/>
                <a:sym typeface="Corbel"/>
              </a:defRPr>
            </a:lvl9pPr>
          </a:lstStyle>
          <a:p>
            <a:endParaRPr/>
          </a:p>
        </p:txBody>
      </p:sp>
      <p:sp>
        <p:nvSpPr>
          <p:cNvPr id="11" name="Shape 11"/>
          <p:cNvSpPr txBox="1">
            <a:spLocks noGrp="1"/>
          </p:cNvSpPr>
          <p:nvPr>
            <p:ph type="sldNum" idx="12"/>
          </p:nvPr>
        </p:nvSpPr>
        <p:spPr>
          <a:xfrm>
            <a:off x="10658927" y="6422853"/>
            <a:ext cx="946264" cy="365125"/>
          </a:xfrm>
          <a:prstGeom prst="rect">
            <a:avLst/>
          </a:prstGeom>
          <a:noFill/>
          <a:ln>
            <a:noFill/>
          </a:ln>
        </p:spPr>
        <p:txBody>
          <a:bodyPr wrap="square" lIns="45700"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Corbel"/>
              <a:buNone/>
            </a:pPr>
            <a:fld id="{00000000-1234-1234-1234-123412341234}" type="slidenum">
              <a:rPr lang="pt-BR" sz="1200" b="0" i="0" u="none" strike="noStrike" cap="none">
                <a:solidFill>
                  <a:schemeClr val="lt1"/>
                </a:solidFill>
                <a:latin typeface="Corbel"/>
                <a:ea typeface="Corbel"/>
                <a:cs typeface="Corbel"/>
                <a:sym typeface="Corbel"/>
              </a:rPr>
              <a:t>‹nº›</a:t>
            </a:fld>
            <a:endParaRPr lang="pt-BR" sz="1200" b="0" i="0" u="none" strike="noStrike" cap="none">
              <a:solidFill>
                <a:schemeClr val="lt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6" Type="http://schemas.openxmlformats.org/officeDocument/2006/relationships/comments" Target="../comments/comment6.xml"/><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ebm"/><Relationship Id="rId1" Type="http://schemas.openxmlformats.org/officeDocument/2006/relationships/video" Target="NULL" TargetMode="External"/><Relationship Id="rId6" Type="http://schemas.openxmlformats.org/officeDocument/2006/relationships/comments" Target="../comments/comment7.xm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3">
            <a:alphaModFix/>
          </a:blip>
          <a:srcRect/>
          <a:stretch/>
        </p:blipFill>
        <p:spPr>
          <a:xfrm>
            <a:off x="-342900" y="-3009900"/>
            <a:ext cx="12877798" cy="128777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BENEFÍCIOS - Proprietário</a:t>
            </a:r>
          </a:p>
        </p:txBody>
      </p:sp>
      <p:sp>
        <p:nvSpPr>
          <p:cNvPr id="149" name="Shape 149"/>
          <p:cNvSpPr txBox="1">
            <a:spLocks noGrp="1"/>
          </p:cNvSpPr>
          <p:nvPr>
            <p:ph type="body" idx="1"/>
          </p:nvPr>
        </p:nvSpPr>
        <p:spPr>
          <a:xfrm>
            <a:off x="1202919" y="2244433"/>
            <a:ext cx="9784079" cy="4619900"/>
          </a:xfrm>
          <a:prstGeom prst="rect">
            <a:avLst/>
          </a:prstGeom>
          <a:noFill/>
          <a:ln>
            <a:noFill/>
          </a:ln>
        </p:spPr>
        <p:txBody>
          <a:bodyPr wrap="square" lIns="91425" tIns="45700" rIns="91425" bIns="45700" anchor="t" anchorCtr="0">
            <a:noAutofit/>
          </a:bodyPr>
          <a:lstStyle/>
          <a:p>
            <a:pPr marL="457200" marR="0" lvl="0" indent="-431800" algn="just" rtl="0">
              <a:lnSpc>
                <a:spcPct val="90000"/>
              </a:lnSpc>
              <a:spcBef>
                <a:spcPts val="0"/>
              </a:spcBef>
              <a:spcAft>
                <a:spcPts val="0"/>
              </a:spcAft>
              <a:buClr>
                <a:schemeClr val="lt1"/>
              </a:buClr>
              <a:buSzPct val="100000"/>
              <a:buFont typeface="Arial"/>
            </a:pPr>
            <a:r>
              <a:rPr lang="pt-BR" sz="3200" b="0" i="0" u="none" strike="noStrike" cap="none">
                <a:solidFill>
                  <a:schemeClr val="lt1"/>
                </a:solidFill>
                <a:latin typeface="Arial"/>
                <a:ea typeface="Arial"/>
                <a:cs typeface="Arial"/>
                <a:sym typeface="Arial"/>
              </a:rPr>
              <a:t>Plataforma de BI.</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457200" marR="0" lvl="0" indent="-431800" algn="just" rtl="0">
              <a:lnSpc>
                <a:spcPct val="90000"/>
              </a:lnSpc>
              <a:spcBef>
                <a:spcPts val="600"/>
              </a:spcBef>
              <a:spcAft>
                <a:spcPts val="0"/>
              </a:spcAft>
              <a:buClr>
                <a:schemeClr val="lt1"/>
              </a:buClr>
              <a:buSzPct val="100000"/>
              <a:buFont typeface="Arial"/>
            </a:pPr>
            <a:r>
              <a:rPr lang="pt-BR" sz="3200" b="0" i="0" u="none" strike="noStrike" cap="none">
                <a:solidFill>
                  <a:schemeClr val="lt1"/>
                </a:solidFill>
                <a:latin typeface="Arial"/>
                <a:ea typeface="Arial"/>
                <a:cs typeface="Arial"/>
                <a:sym typeface="Arial"/>
              </a:rPr>
              <a:t>Conhecer melhor o cliente.</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457200" marR="0" lvl="0" indent="-431800" algn="just" rtl="0">
              <a:lnSpc>
                <a:spcPct val="90000"/>
              </a:lnSpc>
              <a:spcBef>
                <a:spcPts val="600"/>
              </a:spcBef>
              <a:spcAft>
                <a:spcPts val="0"/>
              </a:spcAft>
              <a:buClr>
                <a:schemeClr val="lt1"/>
              </a:buClr>
              <a:buSzPct val="100000"/>
              <a:buFont typeface="Arial"/>
            </a:pPr>
            <a:r>
              <a:rPr lang="pt-BR" sz="3200" b="0" i="0" u="none" strike="noStrike" cap="none">
                <a:solidFill>
                  <a:schemeClr val="lt1"/>
                </a:solidFill>
                <a:latin typeface="Arial"/>
                <a:ea typeface="Arial"/>
                <a:cs typeface="Arial"/>
                <a:sym typeface="Arial"/>
              </a:rPr>
              <a:t>Ampliação do movimento comercial.</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457200" marR="0" lvl="0" indent="-431800" algn="just" rtl="0">
              <a:lnSpc>
                <a:spcPct val="90000"/>
              </a:lnSpc>
              <a:spcBef>
                <a:spcPts val="600"/>
              </a:spcBef>
              <a:spcAft>
                <a:spcPts val="0"/>
              </a:spcAft>
              <a:buClr>
                <a:schemeClr val="lt1"/>
              </a:buClr>
              <a:buSzPct val="100000"/>
              <a:buFont typeface="Arial"/>
            </a:pPr>
            <a:r>
              <a:rPr lang="pt-BR" sz="3200" b="0" i="0" u="none" strike="noStrike" cap="none">
                <a:solidFill>
                  <a:schemeClr val="lt1"/>
                </a:solidFill>
                <a:latin typeface="Arial"/>
                <a:ea typeface="Arial"/>
                <a:cs typeface="Arial"/>
                <a:sym typeface="Arial"/>
              </a:rPr>
              <a:t>Economia com funcionários.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BENEFÍCIOS – Consumidor Final</a:t>
            </a:r>
          </a:p>
        </p:txBody>
      </p:sp>
      <p:sp>
        <p:nvSpPr>
          <p:cNvPr id="155" name="Shape 155"/>
          <p:cNvSpPr txBox="1">
            <a:spLocks noGrp="1"/>
          </p:cNvSpPr>
          <p:nvPr>
            <p:ph type="body" idx="1"/>
          </p:nvPr>
        </p:nvSpPr>
        <p:spPr>
          <a:xfrm>
            <a:off x="1202919" y="2244433"/>
            <a:ext cx="9784079" cy="4619900"/>
          </a:xfrm>
          <a:prstGeom prst="rect">
            <a:avLst/>
          </a:prstGeom>
          <a:noFill/>
          <a:ln>
            <a:noFill/>
          </a:ln>
        </p:spPr>
        <p:txBody>
          <a:bodyPr wrap="square" lIns="91425" tIns="45700" rIns="91425" bIns="45700" anchor="t" anchorCtr="0">
            <a:noAutofit/>
          </a:bodyPr>
          <a:lstStyle/>
          <a:p>
            <a:pPr marL="228600" marR="0" lvl="1" indent="0" algn="just" rtl="0">
              <a:lnSpc>
                <a:spcPct val="90000"/>
              </a:lnSpc>
              <a:spcBef>
                <a:spcPts val="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 Vagas em Real-time.</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 Otimização de tempo.</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 Economia de combustível.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BENEFÍCIOS – Meio Ambiente</a:t>
            </a:r>
          </a:p>
        </p:txBody>
      </p:sp>
      <p:sp>
        <p:nvSpPr>
          <p:cNvPr id="161" name="Shape 161"/>
          <p:cNvSpPr txBox="1"/>
          <p:nvPr/>
        </p:nvSpPr>
        <p:spPr>
          <a:xfrm>
            <a:off x="427379" y="1798731"/>
            <a:ext cx="3299491" cy="184665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pt-BR" sz="2400" b="0" i="0" u="none" strike="noStrike" cap="none">
                <a:solidFill>
                  <a:schemeClr val="lt1"/>
                </a:solidFill>
                <a:latin typeface="Arial"/>
                <a:ea typeface="Arial"/>
                <a:cs typeface="Arial"/>
                <a:sym typeface="Arial"/>
              </a:rPr>
              <a:t>“125 mil motoristas não conseguem vagas, passando mais tempo no trânsito procurando por elas.”</a:t>
            </a:r>
          </a:p>
        </p:txBody>
      </p:sp>
      <p:sp>
        <p:nvSpPr>
          <p:cNvPr id="162" name="Shape 162"/>
          <p:cNvSpPr txBox="1"/>
          <p:nvPr/>
        </p:nvSpPr>
        <p:spPr>
          <a:xfrm>
            <a:off x="9109996" y="2569658"/>
            <a:ext cx="2943457" cy="3623321"/>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pt-BR" sz="2400" b="0" i="0" u="none" strike="noStrike" cap="none">
                <a:solidFill>
                  <a:schemeClr val="lt1"/>
                </a:solidFill>
                <a:latin typeface="Arial"/>
                <a:ea typeface="Arial"/>
                <a:cs typeface="Arial"/>
                <a:sym typeface="Arial"/>
              </a:rPr>
              <a:t>“[...] excesso de veículos nas ruas, congestionamentos, índices perigosos de poluição do ar e horas perdidas no trânsito atrás de uma vaga..”</a:t>
            </a:r>
          </a:p>
        </p:txBody>
      </p:sp>
      <p:pic>
        <p:nvPicPr>
          <p:cNvPr id="163" name="Shape 163"/>
          <p:cNvPicPr preferRelativeResize="0"/>
          <p:nvPr/>
        </p:nvPicPr>
        <p:blipFill rotWithShape="1">
          <a:blip r:embed="rId3">
            <a:alphaModFix/>
          </a:blip>
          <a:srcRect l="1870" t="8617" r="40802" b="70874"/>
          <a:stretch/>
        </p:blipFill>
        <p:spPr>
          <a:xfrm rot="-691157">
            <a:off x="608984" y="3645558"/>
            <a:ext cx="7315642" cy="1495430"/>
          </a:xfrm>
          <a:prstGeom prst="rect">
            <a:avLst/>
          </a:prstGeom>
          <a:noFill/>
          <a:ln>
            <a:noFill/>
          </a:ln>
        </p:spPr>
      </p:pic>
      <p:pic>
        <p:nvPicPr>
          <p:cNvPr id="164" name="Shape 164"/>
          <p:cNvPicPr preferRelativeResize="0"/>
          <p:nvPr/>
        </p:nvPicPr>
        <p:blipFill rotWithShape="1">
          <a:blip r:embed="rId3">
            <a:alphaModFix/>
          </a:blip>
          <a:srcRect l="7495" t="30405" r="37895" b="61460"/>
          <a:stretch/>
        </p:blipFill>
        <p:spPr>
          <a:xfrm rot="-691157">
            <a:off x="-14099" y="5089211"/>
            <a:ext cx="8965668" cy="763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sp>
        <p:nvSpPr>
          <p:cNvPr id="169" name="Shape 169"/>
          <p:cNvSpPr/>
          <p:nvPr/>
        </p:nvSpPr>
        <p:spPr>
          <a:xfrm>
            <a:off x="0" y="188640"/>
            <a:ext cx="12192000" cy="1656183"/>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70" name="Shape 170"/>
          <p:cNvGrpSpPr/>
          <p:nvPr/>
        </p:nvGrpSpPr>
        <p:grpSpPr>
          <a:xfrm>
            <a:off x="119334" y="1982199"/>
            <a:ext cx="11969729" cy="4817231"/>
            <a:chOff x="4576355" y="39189"/>
            <a:chExt cx="11863247" cy="6622867"/>
          </a:xfrm>
        </p:grpSpPr>
        <p:sp>
          <p:nvSpPr>
            <p:cNvPr id="171" name="Shape 171"/>
            <p:cNvSpPr/>
            <p:nvPr/>
          </p:nvSpPr>
          <p:spPr>
            <a:xfrm>
              <a:off x="14319068" y="39189"/>
              <a:ext cx="2120534" cy="4702628"/>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sng" strike="noStrike" cap="none">
                <a:solidFill>
                  <a:schemeClr val="lt1"/>
                </a:solidFill>
                <a:latin typeface="Arial"/>
                <a:ea typeface="Arial"/>
                <a:cs typeface="Arial"/>
                <a:sym typeface="Arial"/>
              </a:endParaRPr>
            </a:p>
          </p:txBody>
        </p:sp>
        <p:sp>
          <p:nvSpPr>
            <p:cNvPr id="172" name="Shape 172"/>
            <p:cNvSpPr/>
            <p:nvPr/>
          </p:nvSpPr>
          <p:spPr>
            <a:xfrm>
              <a:off x="9519774" y="39189"/>
              <a:ext cx="2120534" cy="4702628"/>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3" name="Shape 173"/>
            <p:cNvSpPr/>
            <p:nvPr/>
          </p:nvSpPr>
          <p:spPr>
            <a:xfrm>
              <a:off x="6989174" y="39189"/>
              <a:ext cx="2211975" cy="2259873"/>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p:nvPr/>
          </p:nvSpPr>
          <p:spPr>
            <a:xfrm>
              <a:off x="4576355" y="39189"/>
              <a:ext cx="2120534" cy="4702628"/>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dk1"/>
                </a:solidFill>
                <a:latin typeface="Arial"/>
                <a:ea typeface="Arial"/>
                <a:cs typeface="Arial"/>
                <a:sym typeface="Arial"/>
              </a:endParaRPr>
            </a:p>
          </p:txBody>
        </p:sp>
        <p:sp>
          <p:nvSpPr>
            <p:cNvPr id="175" name="Shape 175"/>
            <p:cNvSpPr/>
            <p:nvPr/>
          </p:nvSpPr>
          <p:spPr>
            <a:xfrm>
              <a:off x="6989174" y="2481941"/>
              <a:ext cx="2211975" cy="2259873"/>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6" name="Shape 176"/>
            <p:cNvSpPr/>
            <p:nvPr/>
          </p:nvSpPr>
          <p:spPr>
            <a:xfrm>
              <a:off x="11894217" y="39189"/>
              <a:ext cx="2211975" cy="2259873"/>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7" name="Shape 177"/>
            <p:cNvSpPr/>
            <p:nvPr/>
          </p:nvSpPr>
          <p:spPr>
            <a:xfrm>
              <a:off x="11906250" y="2481941"/>
              <a:ext cx="2211975" cy="2259873"/>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8" name="Shape 178"/>
            <p:cNvSpPr/>
            <p:nvPr/>
          </p:nvSpPr>
          <p:spPr>
            <a:xfrm>
              <a:off x="4576355" y="5030789"/>
              <a:ext cx="5643152" cy="1631266"/>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9" name="Shape 179"/>
            <p:cNvSpPr/>
            <p:nvPr/>
          </p:nvSpPr>
          <p:spPr>
            <a:xfrm>
              <a:off x="10783385" y="4967782"/>
              <a:ext cx="5643152" cy="1694274"/>
            </a:xfrm>
            <a:prstGeom prst="roundRect">
              <a:avLst>
                <a:gd name="adj" fmla="val 16667"/>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0" name="Shape 180"/>
            <p:cNvSpPr txBox="1"/>
            <p:nvPr/>
          </p:nvSpPr>
          <p:spPr>
            <a:xfrm>
              <a:off x="4806123" y="112231"/>
              <a:ext cx="1713409" cy="332079"/>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Parceiros Chave</a:t>
              </a:r>
            </a:p>
          </p:txBody>
        </p:sp>
        <p:sp>
          <p:nvSpPr>
            <p:cNvPr id="181" name="Shape 181"/>
            <p:cNvSpPr txBox="1"/>
            <p:nvPr/>
          </p:nvSpPr>
          <p:spPr>
            <a:xfrm>
              <a:off x="4602482" y="715012"/>
              <a:ext cx="2094407" cy="443856"/>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Fornecedor de Sensor</a:t>
              </a:r>
            </a:p>
          </p:txBody>
        </p:sp>
        <p:sp>
          <p:nvSpPr>
            <p:cNvPr id="182" name="Shape 182"/>
            <p:cNvSpPr txBox="1"/>
            <p:nvPr/>
          </p:nvSpPr>
          <p:spPr>
            <a:xfrm>
              <a:off x="4610644" y="1211991"/>
              <a:ext cx="2043791" cy="443856"/>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Estacionamentos</a:t>
              </a:r>
            </a:p>
          </p:txBody>
        </p:sp>
        <p:sp>
          <p:nvSpPr>
            <p:cNvPr id="183" name="Shape 183"/>
            <p:cNvSpPr txBox="1"/>
            <p:nvPr/>
          </p:nvSpPr>
          <p:spPr>
            <a:xfrm>
              <a:off x="7232614" y="48314"/>
              <a:ext cx="1713409" cy="332079"/>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Atividades Chave</a:t>
              </a:r>
            </a:p>
          </p:txBody>
        </p:sp>
        <p:sp>
          <p:nvSpPr>
            <p:cNvPr id="184" name="Shape 184"/>
            <p:cNvSpPr txBox="1"/>
            <p:nvPr/>
          </p:nvSpPr>
          <p:spPr>
            <a:xfrm>
              <a:off x="7056938" y="519002"/>
              <a:ext cx="2051953" cy="302133"/>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Parcerias</a:t>
              </a:r>
            </a:p>
          </p:txBody>
        </p:sp>
        <p:sp>
          <p:nvSpPr>
            <p:cNvPr id="185" name="Shape 185"/>
            <p:cNvSpPr txBox="1"/>
            <p:nvPr/>
          </p:nvSpPr>
          <p:spPr>
            <a:xfrm>
              <a:off x="7071906" y="1367173"/>
              <a:ext cx="2049233" cy="443948"/>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Instalação de Sensor</a:t>
              </a:r>
            </a:p>
          </p:txBody>
        </p:sp>
        <p:sp>
          <p:nvSpPr>
            <p:cNvPr id="186" name="Shape 186"/>
            <p:cNvSpPr txBox="1"/>
            <p:nvPr/>
          </p:nvSpPr>
          <p:spPr>
            <a:xfrm>
              <a:off x="7070545" y="1866908"/>
              <a:ext cx="2051953" cy="302133"/>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Gerenciar Reservas</a:t>
              </a:r>
            </a:p>
          </p:txBody>
        </p:sp>
        <p:sp>
          <p:nvSpPr>
            <p:cNvPr id="187" name="Shape 187"/>
            <p:cNvSpPr txBox="1"/>
            <p:nvPr/>
          </p:nvSpPr>
          <p:spPr>
            <a:xfrm>
              <a:off x="7069184" y="900745"/>
              <a:ext cx="2039708" cy="415381"/>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Mapeamento </a:t>
              </a:r>
            </a:p>
          </p:txBody>
        </p:sp>
        <p:sp>
          <p:nvSpPr>
            <p:cNvPr id="188" name="Shape 188"/>
            <p:cNvSpPr txBox="1"/>
            <p:nvPr/>
          </p:nvSpPr>
          <p:spPr>
            <a:xfrm>
              <a:off x="7196003" y="2612572"/>
              <a:ext cx="1713409" cy="355803"/>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Recursos Chave</a:t>
              </a:r>
            </a:p>
          </p:txBody>
        </p:sp>
        <p:sp>
          <p:nvSpPr>
            <p:cNvPr id="189" name="Shape 189"/>
            <p:cNvSpPr txBox="1"/>
            <p:nvPr/>
          </p:nvSpPr>
          <p:spPr>
            <a:xfrm>
              <a:off x="7069184" y="3059815"/>
              <a:ext cx="2051953"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Equipe de BI</a:t>
              </a:r>
            </a:p>
          </p:txBody>
        </p:sp>
        <p:sp>
          <p:nvSpPr>
            <p:cNvPr id="190" name="Shape 190"/>
            <p:cNvSpPr txBox="1"/>
            <p:nvPr/>
          </p:nvSpPr>
          <p:spPr>
            <a:xfrm>
              <a:off x="7069184" y="3853880"/>
              <a:ext cx="2051953"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Serviços Terceirizados</a:t>
              </a:r>
            </a:p>
          </p:txBody>
        </p:sp>
        <p:sp>
          <p:nvSpPr>
            <p:cNvPr id="191" name="Shape 191"/>
            <p:cNvSpPr txBox="1"/>
            <p:nvPr/>
          </p:nvSpPr>
          <p:spPr>
            <a:xfrm>
              <a:off x="7069184" y="3453516"/>
              <a:ext cx="2051953" cy="322845"/>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Equipe de TI</a:t>
              </a:r>
            </a:p>
          </p:txBody>
        </p:sp>
        <p:sp>
          <p:nvSpPr>
            <p:cNvPr id="192" name="Shape 192"/>
            <p:cNvSpPr txBox="1"/>
            <p:nvPr/>
          </p:nvSpPr>
          <p:spPr>
            <a:xfrm>
              <a:off x="7056938" y="4259210"/>
              <a:ext cx="2051953"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Servidores</a:t>
              </a:r>
            </a:p>
          </p:txBody>
        </p:sp>
        <p:sp>
          <p:nvSpPr>
            <p:cNvPr id="193" name="Shape 193"/>
            <p:cNvSpPr txBox="1"/>
            <p:nvPr/>
          </p:nvSpPr>
          <p:spPr>
            <a:xfrm>
              <a:off x="9652907" y="147314"/>
              <a:ext cx="1801585" cy="355803"/>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Proposta de Valor</a:t>
              </a:r>
            </a:p>
          </p:txBody>
        </p:sp>
        <p:sp>
          <p:nvSpPr>
            <p:cNvPr id="194" name="Shape 194"/>
            <p:cNvSpPr txBox="1"/>
            <p:nvPr/>
          </p:nvSpPr>
          <p:spPr>
            <a:xfrm>
              <a:off x="9644459" y="654214"/>
              <a:ext cx="1890673" cy="322845"/>
            </a:xfrm>
            <a:prstGeom prst="rect">
              <a:avLst/>
            </a:prstGeom>
            <a:solidFill>
              <a:srgbClr val="FCD7EA"/>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Economia de Tempo</a:t>
              </a:r>
            </a:p>
          </p:txBody>
        </p:sp>
        <p:sp>
          <p:nvSpPr>
            <p:cNvPr id="195" name="Shape 195"/>
            <p:cNvSpPr txBox="1"/>
            <p:nvPr/>
          </p:nvSpPr>
          <p:spPr>
            <a:xfrm>
              <a:off x="9657785" y="1087137"/>
              <a:ext cx="1882724" cy="322845"/>
            </a:xfrm>
            <a:prstGeom prst="rect">
              <a:avLst/>
            </a:prstGeom>
            <a:solidFill>
              <a:srgbClr val="FCD7EA"/>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Comodidade</a:t>
              </a:r>
            </a:p>
          </p:txBody>
        </p:sp>
        <p:sp>
          <p:nvSpPr>
            <p:cNvPr id="196" name="Shape 196"/>
            <p:cNvSpPr txBox="1"/>
            <p:nvPr/>
          </p:nvSpPr>
          <p:spPr>
            <a:xfrm>
              <a:off x="9652907" y="1550825"/>
              <a:ext cx="1904726" cy="322845"/>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Conhecer Cliente</a:t>
              </a:r>
            </a:p>
          </p:txBody>
        </p:sp>
        <p:sp>
          <p:nvSpPr>
            <p:cNvPr id="197" name="Shape 197"/>
            <p:cNvSpPr txBox="1"/>
            <p:nvPr/>
          </p:nvSpPr>
          <p:spPr>
            <a:xfrm>
              <a:off x="9652907" y="2009321"/>
              <a:ext cx="1892481" cy="415381"/>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Otimizar Recursos</a:t>
              </a:r>
            </a:p>
          </p:txBody>
        </p:sp>
        <p:sp>
          <p:nvSpPr>
            <p:cNvPr id="198" name="Shape 198"/>
            <p:cNvSpPr txBox="1"/>
            <p:nvPr/>
          </p:nvSpPr>
          <p:spPr>
            <a:xfrm>
              <a:off x="12093250" y="48314"/>
              <a:ext cx="1801585" cy="332079"/>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Relacionamento</a:t>
              </a:r>
            </a:p>
          </p:txBody>
        </p:sp>
        <p:sp>
          <p:nvSpPr>
            <p:cNvPr id="199" name="Shape 199"/>
            <p:cNvSpPr txBox="1"/>
            <p:nvPr/>
          </p:nvSpPr>
          <p:spPr>
            <a:xfrm>
              <a:off x="12059875" y="463314"/>
              <a:ext cx="1904726" cy="302133"/>
            </a:xfrm>
            <a:prstGeom prst="rect">
              <a:avLst/>
            </a:prstGeom>
            <a:solidFill>
              <a:srgbClr val="FCD7EA"/>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Redes Sociais</a:t>
              </a:r>
            </a:p>
          </p:txBody>
        </p:sp>
        <p:sp>
          <p:nvSpPr>
            <p:cNvPr id="200" name="Shape 200"/>
            <p:cNvSpPr txBox="1"/>
            <p:nvPr/>
          </p:nvSpPr>
          <p:spPr>
            <a:xfrm>
              <a:off x="12059875" y="823633"/>
              <a:ext cx="1904726" cy="302133"/>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Site de Eventos</a:t>
              </a:r>
            </a:p>
          </p:txBody>
        </p:sp>
        <p:sp>
          <p:nvSpPr>
            <p:cNvPr id="201" name="Shape 201"/>
            <p:cNvSpPr txBox="1"/>
            <p:nvPr/>
          </p:nvSpPr>
          <p:spPr>
            <a:xfrm>
              <a:off x="12046403" y="1163554"/>
              <a:ext cx="1904726" cy="302133"/>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Pré-Vendas</a:t>
              </a:r>
            </a:p>
          </p:txBody>
        </p:sp>
        <p:sp>
          <p:nvSpPr>
            <p:cNvPr id="202" name="Shape 202"/>
            <p:cNvSpPr txBox="1"/>
            <p:nvPr/>
          </p:nvSpPr>
          <p:spPr>
            <a:xfrm>
              <a:off x="12046403" y="1496558"/>
              <a:ext cx="1917788" cy="443856"/>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Telemarketing</a:t>
              </a:r>
            </a:p>
          </p:txBody>
        </p:sp>
        <p:sp>
          <p:nvSpPr>
            <p:cNvPr id="203" name="Shape 203"/>
            <p:cNvSpPr txBox="1"/>
            <p:nvPr/>
          </p:nvSpPr>
          <p:spPr>
            <a:xfrm>
              <a:off x="12046403" y="1968073"/>
              <a:ext cx="1904726"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Site Próprio</a:t>
              </a:r>
            </a:p>
          </p:txBody>
        </p:sp>
        <p:sp>
          <p:nvSpPr>
            <p:cNvPr id="204" name="Shape 204"/>
            <p:cNvSpPr txBox="1"/>
            <p:nvPr/>
          </p:nvSpPr>
          <p:spPr>
            <a:xfrm>
              <a:off x="12058785" y="2523281"/>
              <a:ext cx="1801585" cy="332079"/>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Canais</a:t>
              </a:r>
            </a:p>
          </p:txBody>
        </p:sp>
        <p:sp>
          <p:nvSpPr>
            <p:cNvPr id="205" name="Shape 205"/>
            <p:cNvSpPr txBox="1"/>
            <p:nvPr/>
          </p:nvSpPr>
          <p:spPr>
            <a:xfrm>
              <a:off x="4735828" y="5167371"/>
              <a:ext cx="2253345" cy="355803"/>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Estrutura de Custos</a:t>
              </a:r>
            </a:p>
          </p:txBody>
        </p:sp>
        <p:sp>
          <p:nvSpPr>
            <p:cNvPr id="206" name="Shape 206"/>
            <p:cNvSpPr txBox="1"/>
            <p:nvPr/>
          </p:nvSpPr>
          <p:spPr>
            <a:xfrm>
              <a:off x="10932110" y="4963164"/>
              <a:ext cx="2253345" cy="332079"/>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Fontes de Receita</a:t>
              </a:r>
            </a:p>
          </p:txBody>
        </p:sp>
        <p:sp>
          <p:nvSpPr>
            <p:cNvPr id="207" name="Shape 207"/>
            <p:cNvSpPr txBox="1"/>
            <p:nvPr/>
          </p:nvSpPr>
          <p:spPr>
            <a:xfrm>
              <a:off x="12020277" y="3072057"/>
              <a:ext cx="1904726"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APP</a:t>
              </a:r>
            </a:p>
          </p:txBody>
        </p:sp>
        <p:sp>
          <p:nvSpPr>
            <p:cNvPr id="208" name="Shape 208"/>
            <p:cNvSpPr txBox="1"/>
            <p:nvPr/>
          </p:nvSpPr>
          <p:spPr>
            <a:xfrm>
              <a:off x="12020277" y="3466107"/>
              <a:ext cx="1904726"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Site Próprio</a:t>
              </a:r>
            </a:p>
          </p:txBody>
        </p:sp>
        <p:sp>
          <p:nvSpPr>
            <p:cNvPr id="209" name="Shape 209"/>
            <p:cNvSpPr txBox="1"/>
            <p:nvPr/>
          </p:nvSpPr>
          <p:spPr>
            <a:xfrm>
              <a:off x="14394409" y="716552"/>
              <a:ext cx="1934705" cy="443856"/>
            </a:xfrm>
            <a:prstGeom prst="rect">
              <a:avLst/>
            </a:prstGeom>
            <a:solidFill>
              <a:srgbClr val="FCD7EA"/>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Classe A-D</a:t>
              </a:r>
            </a:p>
          </p:txBody>
        </p:sp>
        <p:sp>
          <p:nvSpPr>
            <p:cNvPr id="210" name="Shape 210"/>
            <p:cNvSpPr txBox="1"/>
            <p:nvPr/>
          </p:nvSpPr>
          <p:spPr>
            <a:xfrm>
              <a:off x="14426970" y="1236299"/>
              <a:ext cx="1902143" cy="443856"/>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Estacionamentos</a:t>
              </a:r>
            </a:p>
          </p:txBody>
        </p:sp>
        <p:sp>
          <p:nvSpPr>
            <p:cNvPr id="211" name="Shape 211"/>
            <p:cNvSpPr txBox="1"/>
            <p:nvPr/>
          </p:nvSpPr>
          <p:spPr>
            <a:xfrm>
              <a:off x="14424389" y="1782426"/>
              <a:ext cx="1904726" cy="443856"/>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Shoppings</a:t>
              </a:r>
            </a:p>
          </p:txBody>
        </p:sp>
        <p:sp>
          <p:nvSpPr>
            <p:cNvPr id="212" name="Shape 212"/>
            <p:cNvSpPr txBox="1"/>
            <p:nvPr/>
          </p:nvSpPr>
          <p:spPr>
            <a:xfrm>
              <a:off x="14423301" y="2277422"/>
              <a:ext cx="1905815" cy="443856"/>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Supermercados</a:t>
              </a:r>
            </a:p>
          </p:txBody>
        </p:sp>
        <p:sp>
          <p:nvSpPr>
            <p:cNvPr id="213" name="Shape 213"/>
            <p:cNvSpPr txBox="1"/>
            <p:nvPr/>
          </p:nvSpPr>
          <p:spPr>
            <a:xfrm>
              <a:off x="4770391" y="5659369"/>
              <a:ext cx="1801042" cy="322845"/>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Sensores</a:t>
              </a:r>
            </a:p>
          </p:txBody>
        </p:sp>
        <p:sp>
          <p:nvSpPr>
            <p:cNvPr id="214" name="Shape 214"/>
            <p:cNvSpPr txBox="1"/>
            <p:nvPr/>
          </p:nvSpPr>
          <p:spPr>
            <a:xfrm>
              <a:off x="4770391" y="6102489"/>
              <a:ext cx="1801042" cy="322845"/>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Servidores</a:t>
              </a:r>
            </a:p>
          </p:txBody>
        </p:sp>
        <p:sp>
          <p:nvSpPr>
            <p:cNvPr id="215" name="Shape 215"/>
            <p:cNvSpPr txBox="1"/>
            <p:nvPr/>
          </p:nvSpPr>
          <p:spPr>
            <a:xfrm>
              <a:off x="7030810" y="5640248"/>
              <a:ext cx="2051953" cy="302133"/>
            </a:xfrm>
            <a:prstGeom prst="rect">
              <a:avLst/>
            </a:prstGeom>
            <a:solidFill>
              <a:srgbClr val="C3FDE5"/>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Serviços Terceirizados</a:t>
              </a:r>
            </a:p>
          </p:txBody>
        </p:sp>
        <p:sp>
          <p:nvSpPr>
            <p:cNvPr id="216" name="Shape 216"/>
            <p:cNvSpPr txBox="1"/>
            <p:nvPr/>
          </p:nvSpPr>
          <p:spPr>
            <a:xfrm>
              <a:off x="10994300" y="6189526"/>
              <a:ext cx="2191158" cy="322845"/>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Venda de Leads quentes</a:t>
              </a:r>
            </a:p>
          </p:txBody>
        </p:sp>
        <p:pic>
          <p:nvPicPr>
            <p:cNvPr id="217" name="Shape 217"/>
            <p:cNvPicPr preferRelativeResize="0"/>
            <p:nvPr/>
          </p:nvPicPr>
          <p:blipFill rotWithShape="1">
            <a:blip r:embed="rId3">
              <a:alphaModFix/>
            </a:blip>
            <a:srcRect/>
            <a:stretch/>
          </p:blipFill>
          <p:spPr>
            <a:xfrm>
              <a:off x="9190196" y="2230875"/>
              <a:ext cx="229938" cy="318485"/>
            </a:xfrm>
            <a:prstGeom prst="rect">
              <a:avLst/>
            </a:prstGeom>
            <a:noFill/>
            <a:ln>
              <a:noFill/>
            </a:ln>
          </p:spPr>
        </p:pic>
        <p:pic>
          <p:nvPicPr>
            <p:cNvPr id="218" name="Shape 218"/>
            <p:cNvPicPr preferRelativeResize="0"/>
            <p:nvPr/>
          </p:nvPicPr>
          <p:blipFill rotWithShape="1">
            <a:blip r:embed="rId3">
              <a:alphaModFix/>
            </a:blip>
            <a:srcRect/>
            <a:stretch/>
          </p:blipFill>
          <p:spPr>
            <a:xfrm>
              <a:off x="9233245" y="4612542"/>
              <a:ext cx="229938" cy="318485"/>
            </a:xfrm>
            <a:prstGeom prst="rect">
              <a:avLst/>
            </a:prstGeom>
            <a:noFill/>
            <a:ln>
              <a:noFill/>
            </a:ln>
          </p:spPr>
        </p:pic>
        <p:pic>
          <p:nvPicPr>
            <p:cNvPr id="219" name="Shape 219"/>
            <p:cNvPicPr preferRelativeResize="0"/>
            <p:nvPr/>
          </p:nvPicPr>
          <p:blipFill rotWithShape="1">
            <a:blip r:embed="rId3">
              <a:alphaModFix/>
            </a:blip>
            <a:srcRect/>
            <a:stretch/>
          </p:blipFill>
          <p:spPr>
            <a:xfrm>
              <a:off x="6727846" y="2230875"/>
              <a:ext cx="229938" cy="318485"/>
            </a:xfrm>
            <a:prstGeom prst="rect">
              <a:avLst/>
            </a:prstGeom>
            <a:noFill/>
            <a:ln>
              <a:noFill/>
            </a:ln>
          </p:spPr>
        </p:pic>
        <p:pic>
          <p:nvPicPr>
            <p:cNvPr id="220" name="Shape 220"/>
            <p:cNvPicPr preferRelativeResize="0"/>
            <p:nvPr/>
          </p:nvPicPr>
          <p:blipFill rotWithShape="1">
            <a:blip r:embed="rId3">
              <a:alphaModFix/>
            </a:blip>
            <a:srcRect/>
            <a:stretch/>
          </p:blipFill>
          <p:spPr>
            <a:xfrm>
              <a:off x="11727485" y="2215033"/>
              <a:ext cx="229938" cy="318485"/>
            </a:xfrm>
            <a:prstGeom prst="rect">
              <a:avLst/>
            </a:prstGeom>
            <a:noFill/>
            <a:ln>
              <a:noFill/>
            </a:ln>
          </p:spPr>
        </p:pic>
        <p:pic>
          <p:nvPicPr>
            <p:cNvPr id="221" name="Shape 221"/>
            <p:cNvPicPr preferRelativeResize="0"/>
            <p:nvPr/>
          </p:nvPicPr>
          <p:blipFill rotWithShape="1">
            <a:blip r:embed="rId3">
              <a:alphaModFix/>
            </a:blip>
            <a:srcRect/>
            <a:stretch/>
          </p:blipFill>
          <p:spPr>
            <a:xfrm>
              <a:off x="14029065" y="2224773"/>
              <a:ext cx="229938" cy="318485"/>
            </a:xfrm>
            <a:prstGeom prst="rect">
              <a:avLst/>
            </a:prstGeom>
            <a:noFill/>
            <a:ln>
              <a:noFill/>
            </a:ln>
          </p:spPr>
        </p:pic>
        <p:pic>
          <p:nvPicPr>
            <p:cNvPr id="222" name="Shape 222"/>
            <p:cNvPicPr preferRelativeResize="0"/>
            <p:nvPr/>
          </p:nvPicPr>
          <p:blipFill rotWithShape="1">
            <a:blip r:embed="rId3">
              <a:alphaModFix/>
            </a:blip>
            <a:srcRect/>
            <a:stretch/>
          </p:blipFill>
          <p:spPr>
            <a:xfrm>
              <a:off x="11719732" y="4613041"/>
              <a:ext cx="229938" cy="318485"/>
            </a:xfrm>
            <a:prstGeom prst="rect">
              <a:avLst/>
            </a:prstGeom>
            <a:noFill/>
            <a:ln>
              <a:noFill/>
            </a:ln>
          </p:spPr>
        </p:pic>
      </p:grpSp>
      <p:sp>
        <p:nvSpPr>
          <p:cNvPr id="223" name="Shape 223"/>
          <p:cNvSpPr txBox="1"/>
          <p:nvPr/>
        </p:nvSpPr>
        <p:spPr>
          <a:xfrm>
            <a:off x="6598288" y="6014237"/>
            <a:ext cx="2210825" cy="302133"/>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Manutenção</a:t>
            </a:r>
          </a:p>
        </p:txBody>
      </p:sp>
      <p:sp>
        <p:nvSpPr>
          <p:cNvPr id="224" name="Shape 224"/>
          <p:cNvSpPr txBox="1"/>
          <p:nvPr/>
        </p:nvSpPr>
        <p:spPr>
          <a:xfrm>
            <a:off x="9544632" y="5896055"/>
            <a:ext cx="2210699" cy="302098"/>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Implementar Solução</a:t>
            </a:r>
          </a:p>
        </p:txBody>
      </p:sp>
      <p:sp>
        <p:nvSpPr>
          <p:cNvPr id="225" name="Shape 225"/>
          <p:cNvSpPr txBox="1"/>
          <p:nvPr/>
        </p:nvSpPr>
        <p:spPr>
          <a:xfrm>
            <a:off x="10374967" y="1993075"/>
            <a:ext cx="1296142" cy="355803"/>
          </a:xfrm>
          <a:prstGeom prst="rect">
            <a:avLst/>
          </a:prstGeom>
          <a:solidFill>
            <a:schemeClr val="lt1"/>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600" b="0" i="0" u="sng" strike="noStrike" cap="none">
                <a:solidFill>
                  <a:srgbClr val="C73F2F"/>
                </a:solidFill>
                <a:latin typeface="Tahoma"/>
                <a:ea typeface="Tahoma"/>
                <a:cs typeface="Tahoma"/>
                <a:sym typeface="Tahoma"/>
              </a:rPr>
              <a:t>Segmento</a:t>
            </a:r>
          </a:p>
        </p:txBody>
      </p:sp>
      <p:sp>
        <p:nvSpPr>
          <p:cNvPr id="226" name="Shape 226"/>
          <p:cNvSpPr txBox="1"/>
          <p:nvPr/>
        </p:nvSpPr>
        <p:spPr>
          <a:xfrm>
            <a:off x="9544632" y="6316380"/>
            <a:ext cx="2210699" cy="302098"/>
          </a:xfrm>
          <a:prstGeom prst="rect">
            <a:avLst/>
          </a:prstGeom>
          <a:solidFill>
            <a:srgbClr val="FDDFCF"/>
          </a:solidFill>
          <a:ln>
            <a:noFill/>
          </a:ln>
        </p:spPr>
        <p:txBody>
          <a:bodyPr wrap="square" lIns="91425" tIns="45700" rIns="91425" bIns="45700" anchor="t" anchorCtr="0">
            <a:noAutofit/>
          </a:bodyPr>
          <a:lstStyle/>
          <a:p>
            <a:pPr marL="0" marR="0" lvl="0" indent="0" algn="ctr" rtl="0">
              <a:lnSpc>
                <a:spcPct val="107000"/>
              </a:lnSpc>
              <a:spcBef>
                <a:spcPts val="0"/>
              </a:spcBef>
              <a:spcAft>
                <a:spcPts val="0"/>
              </a:spcAft>
              <a:buClr>
                <a:srgbClr val="C73F2F"/>
              </a:buClr>
              <a:buSzPct val="25000"/>
              <a:buFont typeface="Tahoma"/>
              <a:buNone/>
            </a:pPr>
            <a:r>
              <a:rPr lang="pt-BR" sz="1400" b="0" i="0" u="none" strike="noStrike" cap="none">
                <a:solidFill>
                  <a:srgbClr val="C73F2F"/>
                </a:solidFill>
                <a:latin typeface="Tahoma"/>
                <a:ea typeface="Tahoma"/>
                <a:cs typeface="Tahoma"/>
                <a:sym typeface="Tahoma"/>
              </a:rPr>
              <a:t>Plataforma de BI</a:t>
            </a:r>
          </a:p>
        </p:txBody>
      </p:sp>
      <p:sp>
        <p:nvSpPr>
          <p:cNvPr id="227" name="Shape 227"/>
          <p:cNvSpPr txBox="1"/>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CANVAS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noAutofit/>
          </a:bodyPr>
          <a:lstStyle/>
          <a:p>
            <a:pPr marL="457200" marR="0" lvl="0" indent="-457200" algn="just" rtl="0">
              <a:lnSpc>
                <a:spcPct val="90000"/>
              </a:lnSpc>
              <a:spcBef>
                <a:spcPts val="0"/>
              </a:spcBef>
              <a:spcAft>
                <a:spcPts val="0"/>
              </a:spcAft>
              <a:buSzPct val="100000"/>
              <a:buFont typeface="Arial"/>
            </a:pPr>
            <a:r>
              <a:rPr lang="pt-BR" sz="3600">
                <a:latin typeface="Arial"/>
                <a:ea typeface="Arial"/>
                <a:cs typeface="Arial"/>
                <a:sym typeface="Arial"/>
              </a:rPr>
              <a:t>Investimento: </a:t>
            </a:r>
            <a:r>
              <a:rPr lang="pt-BR" sz="3600" b="1">
                <a:latin typeface="Arial"/>
                <a:ea typeface="Arial"/>
                <a:cs typeface="Arial"/>
                <a:sym typeface="Arial"/>
              </a:rPr>
              <a:t>R$ 1.052.000,00</a:t>
            </a:r>
          </a:p>
          <a:p>
            <a:pPr marL="228600" marR="0" lvl="1" indent="0" algn="just" rtl="0">
              <a:lnSpc>
                <a:spcPct val="90000"/>
              </a:lnSpc>
              <a:spcBef>
                <a:spcPts val="0"/>
              </a:spcBef>
              <a:spcAft>
                <a:spcPts val="0"/>
              </a:spcAft>
              <a:buClr>
                <a:schemeClr val="lt1"/>
              </a:buClr>
              <a:buSzPct val="25000"/>
              <a:buFont typeface="Noto Sans Symbols"/>
              <a:buNone/>
            </a:pPr>
            <a:endParaRPr sz="3200">
              <a:latin typeface="Arial"/>
              <a:ea typeface="Arial"/>
              <a:cs typeface="Arial"/>
              <a:sym typeface="Arial"/>
            </a:endParaRPr>
          </a:p>
          <a:p>
            <a:pPr marL="228600" marR="0" lvl="1" indent="0" algn="just" rtl="0">
              <a:lnSpc>
                <a:spcPct val="90000"/>
              </a:lnSpc>
              <a:spcBef>
                <a:spcPts val="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BREAK-EVEN: </a:t>
            </a:r>
            <a:r>
              <a:rPr lang="pt-BR" sz="3600">
                <a:latin typeface="Arial"/>
                <a:ea typeface="Arial"/>
                <a:cs typeface="Arial"/>
                <a:sym typeface="Arial"/>
              </a:rPr>
              <a:t>10</a:t>
            </a:r>
            <a:r>
              <a:rPr lang="pt-BR" sz="3600" b="0" i="0" u="none" strike="noStrike" cap="none">
                <a:solidFill>
                  <a:schemeClr val="lt1"/>
                </a:solidFill>
                <a:latin typeface="Arial"/>
                <a:ea typeface="Arial"/>
                <a:cs typeface="Arial"/>
                <a:sym typeface="Arial"/>
              </a:rPr>
              <a:t> meses</a:t>
            </a:r>
          </a:p>
          <a:p>
            <a:pPr marL="228600" marR="0" lvl="1" indent="0" algn="just" rtl="0">
              <a:lnSpc>
                <a:spcPct val="90000"/>
              </a:lnSpc>
              <a:spcBef>
                <a:spcPts val="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228600" marR="0" lvl="1" indent="0" algn="just" rtl="0">
              <a:lnSpc>
                <a:spcPct val="90000"/>
              </a:lnSpc>
              <a:spcBef>
                <a:spcPts val="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ROI: </a:t>
            </a:r>
            <a:r>
              <a:rPr lang="pt-BR" sz="3600">
                <a:latin typeface="Arial"/>
                <a:ea typeface="Arial"/>
                <a:cs typeface="Arial"/>
                <a:sym typeface="Arial"/>
              </a:rPr>
              <a:t>37% ao mês</a:t>
            </a:r>
          </a:p>
        </p:txBody>
      </p:sp>
      <p:sp>
        <p:nvSpPr>
          <p:cNvPr id="233" name="Shape 233"/>
          <p:cNvSpPr txBox="1"/>
          <p:nvPr/>
        </p:nvSpPr>
        <p:spPr>
          <a:xfrm>
            <a:off x="1355319" y="436575"/>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ESTABILIDADE FINANCEIRA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RENTABILIDADE</a:t>
            </a:r>
          </a:p>
        </p:txBody>
      </p:sp>
      <p:sp>
        <p:nvSpPr>
          <p:cNvPr id="239" name="Shape 239"/>
          <p:cNvSpPr txBox="1">
            <a:spLocks noGrp="1"/>
          </p:cNvSpPr>
          <p:nvPr>
            <p:ph type="body" idx="1"/>
          </p:nvPr>
        </p:nvSpPr>
        <p:spPr>
          <a:xfrm>
            <a:off x="1202919" y="2570216"/>
            <a:ext cx="9035588" cy="4114800"/>
          </a:xfrm>
          <a:prstGeom prst="rect">
            <a:avLst/>
          </a:prstGeom>
          <a:noFill/>
          <a:ln>
            <a:noFill/>
          </a:ln>
        </p:spPr>
        <p:txBody>
          <a:bodyPr wrap="square" lIns="91425" tIns="45700" rIns="91425" bIns="45700" anchor="t" anchorCtr="0">
            <a:noAutofit/>
          </a:bodyPr>
          <a:lstStyle/>
          <a:p>
            <a:pPr marL="457200" marR="0" lvl="0" indent="-457200" algn="l" rtl="0">
              <a:lnSpc>
                <a:spcPct val="90000"/>
              </a:lnSpc>
              <a:spcBef>
                <a:spcPts val="0"/>
              </a:spcBef>
              <a:spcAft>
                <a:spcPts val="0"/>
              </a:spcAft>
              <a:buClr>
                <a:schemeClr val="lt1"/>
              </a:buClr>
              <a:buSzPct val="100000"/>
              <a:buFont typeface="Arial"/>
              <a:buChar char="▪"/>
            </a:pPr>
            <a:r>
              <a:rPr lang="pt-BR" sz="3600" b="0" i="0" u="none" strike="noStrike" cap="none">
                <a:solidFill>
                  <a:schemeClr val="lt1"/>
                </a:solidFill>
                <a:latin typeface="Arial"/>
                <a:ea typeface="Arial"/>
                <a:cs typeface="Arial"/>
                <a:sym typeface="Arial"/>
              </a:rPr>
              <a:t>Implementação da Solução</a:t>
            </a:r>
          </a:p>
          <a:p>
            <a:pPr marL="457200" marR="0" lvl="0" indent="-457200" algn="l" rtl="0">
              <a:lnSpc>
                <a:spcPct val="90000"/>
              </a:lnSpc>
              <a:spcBef>
                <a:spcPts val="1400"/>
              </a:spcBef>
              <a:spcAft>
                <a:spcPts val="0"/>
              </a:spcAft>
              <a:buClr>
                <a:schemeClr val="lt1"/>
              </a:buClr>
              <a:buSzPct val="100000"/>
              <a:buFont typeface="Arial"/>
              <a:buChar char="▪"/>
            </a:pPr>
            <a:r>
              <a:rPr lang="pt-BR" sz="3600" b="0" i="0" u="none" strike="noStrike" cap="none">
                <a:solidFill>
                  <a:schemeClr val="lt1"/>
                </a:solidFill>
                <a:latin typeface="Arial"/>
                <a:ea typeface="Arial"/>
                <a:cs typeface="Arial"/>
                <a:sym typeface="Arial"/>
              </a:rPr>
              <a:t>Consultoria de BI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PRÓXIMOS PASSOS</a:t>
            </a:r>
          </a:p>
        </p:txBody>
      </p:sp>
      <p:sp>
        <p:nvSpPr>
          <p:cNvPr id="245" name="Shape 245"/>
          <p:cNvSpPr txBox="1">
            <a:spLocks noGrp="1"/>
          </p:cNvSpPr>
          <p:nvPr>
            <p:ph type="body" idx="1"/>
          </p:nvPr>
        </p:nvSpPr>
        <p:spPr>
          <a:xfrm>
            <a:off x="1202919" y="2204458"/>
            <a:ext cx="9784079" cy="41148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Reserva de vagas.</a:t>
            </a:r>
          </a:p>
          <a:p>
            <a:pPr marL="0" marR="0" lvl="0" indent="0" algn="l" rtl="0">
              <a:lnSpc>
                <a:spcPct val="90000"/>
              </a:lnSpc>
              <a:spcBef>
                <a:spcPts val="140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Pagamento via app.</a:t>
            </a:r>
          </a:p>
          <a:p>
            <a:pPr marL="0" marR="0" lvl="0" indent="0" algn="l" rtl="0">
              <a:lnSpc>
                <a:spcPct val="90000"/>
              </a:lnSpc>
              <a:spcBef>
                <a:spcPts val="140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Venda de Leads quentes.</a:t>
            </a:r>
          </a:p>
          <a:p>
            <a:pPr marL="0" marR="0" lvl="0" indent="0" algn="l" rtl="0">
              <a:lnSpc>
                <a:spcPct val="90000"/>
              </a:lnSpc>
              <a:spcBef>
                <a:spcPts val="1400"/>
              </a:spcBef>
              <a:spcAft>
                <a:spcPts val="0"/>
              </a:spcAft>
              <a:buClr>
                <a:schemeClr val="lt1"/>
              </a:buClr>
              <a:buSzPct val="25000"/>
              <a:buFont typeface="Noto Sans Symbols"/>
              <a:buNone/>
            </a:pPr>
            <a:r>
              <a:rPr lang="pt-BR" sz="3600" b="0" i="0" u="none" strike="noStrike" cap="none">
                <a:solidFill>
                  <a:schemeClr val="lt1"/>
                </a:solidFill>
                <a:latin typeface="Arial"/>
                <a:ea typeface="Arial"/>
                <a:cs typeface="Arial"/>
                <a:sym typeface="Arial"/>
              </a:rPr>
              <a:t>- Vias públicas.</a:t>
            </a:r>
          </a:p>
          <a:p>
            <a:pPr marL="0" marR="0" lvl="0" indent="0" algn="l" rtl="0">
              <a:lnSpc>
                <a:spcPct val="90000"/>
              </a:lnSpc>
              <a:spcBef>
                <a:spcPts val="14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rotWithShape="1">
          <a:blip r:embed="rId3">
            <a:alphaModFix/>
          </a:blip>
          <a:srcRect/>
          <a:stretch/>
        </p:blipFill>
        <p:spPr>
          <a:xfrm>
            <a:off x="-342900" y="-3009900"/>
            <a:ext cx="12877798" cy="1287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ABBD9"/>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ESTACIONA.ME</a:t>
            </a:r>
          </a:p>
        </p:txBody>
      </p:sp>
      <p:sp>
        <p:nvSpPr>
          <p:cNvPr id="94" name="Shape 94"/>
          <p:cNvSpPr txBox="1">
            <a:spLocks noGrp="1"/>
          </p:cNvSpPr>
          <p:nvPr>
            <p:ph type="body" idx="1"/>
          </p:nvPr>
        </p:nvSpPr>
        <p:spPr>
          <a:xfrm>
            <a:off x="1202919" y="2485813"/>
            <a:ext cx="7360216" cy="4114800"/>
          </a:xfrm>
          <a:prstGeom prst="rect">
            <a:avLst/>
          </a:prstGeom>
          <a:noFill/>
          <a:ln>
            <a:noFill/>
          </a:ln>
        </p:spPr>
        <p:txBody>
          <a:bodyPr wrap="square" lIns="91425" tIns="45700" rIns="91425" bIns="45700" anchor="t" anchorCtr="0">
            <a:noAutofit/>
          </a:bodyPr>
          <a:lstStyle/>
          <a:p>
            <a:pPr marL="228600" marR="0" lvl="1" indent="0" algn="just" rtl="0">
              <a:lnSpc>
                <a:spcPct val="90000"/>
              </a:lnSpc>
              <a:spcBef>
                <a:spcPts val="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75550 - Bruno Andrade Santos </a:t>
            </a: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76862 - Fernando Leal Xavier</a:t>
            </a: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76125 - Gustavo Ramos Silva</a:t>
            </a: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76913 - Lucas Santoro de Medeiros</a:t>
            </a:r>
          </a:p>
          <a:p>
            <a:pPr marL="228600" marR="0" lvl="1" indent="0" algn="just" rtl="0">
              <a:lnSpc>
                <a:spcPct val="90000"/>
              </a:lnSpc>
              <a:spcBef>
                <a:spcPts val="60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76670 - Mônica Kuroshima Capalbo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noAutofit/>
          </a:bodyPr>
          <a:lstStyle/>
          <a:p>
            <a:pPr marL="0" marR="0" lvl="0" indent="0" algn="l" rtl="0">
              <a:lnSpc>
                <a:spcPct val="85000"/>
              </a:lnSpc>
              <a:spcBef>
                <a:spcPts val="0"/>
              </a:spcBef>
              <a:spcAft>
                <a:spcPts val="0"/>
              </a:spcAft>
              <a:buClr>
                <a:schemeClr val="dk2"/>
              </a:buClr>
              <a:buSzPct val="25000"/>
              <a:buFont typeface="Corbel"/>
              <a:buNone/>
            </a:pPr>
            <a:endParaRPr sz="4000" b="0" i="0" u="none" strike="noStrike" cap="none">
              <a:solidFill>
                <a:schemeClr val="dk2"/>
              </a:solidFill>
              <a:latin typeface="Corbel"/>
              <a:ea typeface="Corbel"/>
              <a:cs typeface="Corbel"/>
              <a:sym typeface="Corbel"/>
            </a:endParaRPr>
          </a:p>
        </p:txBody>
      </p:sp>
      <p:sp>
        <p:nvSpPr>
          <p:cNvPr id="100" name="Shape 100"/>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noAutofit/>
          </a:bodyPr>
          <a:lstStyle/>
          <a:p>
            <a:pPr marL="558800" marR="0" lvl="0" indent="-381000" algn="l" rtl="0">
              <a:lnSpc>
                <a:spcPct val="90000"/>
              </a:lnSpc>
              <a:spcBef>
                <a:spcPts val="0"/>
              </a:spcBef>
              <a:spcAft>
                <a:spcPts val="0"/>
              </a:spcAft>
              <a:buClr>
                <a:schemeClr val="lt1"/>
              </a:buClr>
              <a:buSzPct val="25000"/>
              <a:buFont typeface="Noto Sans Symbols"/>
              <a:buNone/>
            </a:pPr>
            <a:endParaRPr sz="2200" b="0" i="0" u="none" strike="noStrike" cap="none">
              <a:solidFill>
                <a:schemeClr val="lt1"/>
              </a:solidFill>
              <a:latin typeface="Corbel"/>
              <a:ea typeface="Corbel"/>
              <a:cs typeface="Corbel"/>
              <a:sym typeface="Corbel"/>
            </a:endParaRPr>
          </a:p>
        </p:txBody>
      </p:sp>
      <p:pic>
        <p:nvPicPr>
          <p:cNvPr id="101" name="Shape 101"/>
          <p:cNvPicPr preferRelativeResize="0"/>
          <p:nvPr/>
        </p:nvPicPr>
        <p:blipFill rotWithShape="1">
          <a:blip r:embed="rId3">
            <a:alphaModFix/>
          </a:blip>
          <a:srcRect/>
          <a:stretch/>
        </p:blipFill>
        <p:spPr>
          <a:xfrm>
            <a:off x="0" y="-178521"/>
            <a:ext cx="12131115" cy="70351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noAutofit/>
          </a:bodyPr>
          <a:lstStyle/>
          <a:p>
            <a:pPr marL="0" marR="0" lvl="0" indent="0" algn="l" rtl="0">
              <a:lnSpc>
                <a:spcPct val="85000"/>
              </a:lnSpc>
              <a:spcBef>
                <a:spcPts val="0"/>
              </a:spcBef>
              <a:spcAft>
                <a:spcPts val="0"/>
              </a:spcAft>
              <a:buClr>
                <a:schemeClr val="dk2"/>
              </a:buClr>
              <a:buSzPct val="25000"/>
              <a:buFont typeface="Corbel"/>
              <a:buNone/>
            </a:pPr>
            <a:endParaRPr sz="4000" b="0" i="0" u="none" strike="noStrike" cap="none">
              <a:solidFill>
                <a:schemeClr val="dk2"/>
              </a:solidFill>
              <a:latin typeface="Corbel"/>
              <a:ea typeface="Corbel"/>
              <a:cs typeface="Corbel"/>
              <a:sym typeface="Corbel"/>
            </a:endParaRPr>
          </a:p>
        </p:txBody>
      </p:sp>
      <p:sp>
        <p:nvSpPr>
          <p:cNvPr id="107" name="Shape 107"/>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noAutofit/>
          </a:bodyPr>
          <a:lstStyle/>
          <a:p>
            <a:pPr marL="558800" marR="0" lvl="0" indent="-381000" algn="l" rtl="0">
              <a:lnSpc>
                <a:spcPct val="90000"/>
              </a:lnSpc>
              <a:spcBef>
                <a:spcPts val="0"/>
              </a:spcBef>
              <a:spcAft>
                <a:spcPts val="0"/>
              </a:spcAft>
              <a:buClr>
                <a:schemeClr val="lt1"/>
              </a:buClr>
              <a:buSzPct val="25000"/>
              <a:buFont typeface="Noto Sans Symbols"/>
              <a:buNone/>
            </a:pPr>
            <a:endParaRPr sz="2200" b="0" i="0" u="none" strike="noStrike" cap="none">
              <a:solidFill>
                <a:schemeClr val="lt1"/>
              </a:solidFill>
              <a:latin typeface="Corbel"/>
              <a:ea typeface="Corbel"/>
              <a:cs typeface="Corbel"/>
              <a:sym typeface="Corbel"/>
            </a:endParaRPr>
          </a:p>
        </p:txBody>
      </p:sp>
      <p:pic>
        <p:nvPicPr>
          <p:cNvPr id="108" name="Shape 108"/>
          <p:cNvPicPr preferRelativeResize="0"/>
          <p:nvPr/>
        </p:nvPicPr>
        <p:blipFill rotWithShape="1">
          <a:blip r:embed="rId3">
            <a:alphaModFix/>
          </a:blip>
          <a:srcRect/>
          <a:stretch/>
        </p:blipFill>
        <p:spPr>
          <a:xfrm>
            <a:off x="-521110" y="0"/>
            <a:ext cx="13168133" cy="104385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OPORTUNIDADES</a:t>
            </a:r>
          </a:p>
        </p:txBody>
      </p:sp>
      <p:sp>
        <p:nvSpPr>
          <p:cNvPr id="114" name="Shape 114"/>
          <p:cNvSpPr txBox="1">
            <a:spLocks noGrp="1"/>
          </p:cNvSpPr>
          <p:nvPr>
            <p:ph type="body" idx="1"/>
          </p:nvPr>
        </p:nvSpPr>
        <p:spPr>
          <a:xfrm>
            <a:off x="732035" y="2519205"/>
            <a:ext cx="10725844" cy="3389860"/>
          </a:xfrm>
          <a:prstGeom prst="rect">
            <a:avLst/>
          </a:prstGeom>
          <a:noFill/>
          <a:ln>
            <a:noFill/>
          </a:ln>
        </p:spPr>
        <p:txBody>
          <a:bodyPr wrap="square" lIns="91425" tIns="45700" rIns="91425" bIns="45700" anchor="t" anchorCtr="0">
            <a:noAutofit/>
          </a:bodyPr>
          <a:lstStyle/>
          <a:p>
            <a:pPr marL="228600" marR="0" lvl="1" indent="0" algn="just" rtl="0">
              <a:lnSpc>
                <a:spcPct val="90000"/>
              </a:lnSpc>
              <a:spcBef>
                <a:spcPts val="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 Otimizar o tempo do consumidor final.</a:t>
            </a:r>
          </a:p>
          <a:p>
            <a:pPr marL="685800" marR="0" lvl="1" indent="-457200" algn="just" rtl="0">
              <a:lnSpc>
                <a:spcPct val="90000"/>
              </a:lnSpc>
              <a:spcBef>
                <a:spcPts val="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a:p>
            <a:pPr marL="228600" marR="0" lvl="1" indent="0" algn="just" rtl="0">
              <a:lnSpc>
                <a:spcPct val="90000"/>
              </a:lnSpc>
              <a:spcBef>
                <a:spcPts val="0"/>
              </a:spcBef>
              <a:spcAft>
                <a:spcPts val="0"/>
              </a:spcAft>
              <a:buClr>
                <a:schemeClr val="lt1"/>
              </a:buClr>
              <a:buSzPct val="25000"/>
              <a:buFont typeface="Noto Sans Symbols"/>
              <a:buNone/>
            </a:pPr>
            <a:r>
              <a:rPr lang="pt-BR" sz="3200" b="0" i="0" u="none" strike="noStrike" cap="none">
                <a:solidFill>
                  <a:schemeClr val="lt1"/>
                </a:solidFill>
                <a:latin typeface="Arial"/>
                <a:ea typeface="Arial"/>
                <a:cs typeface="Arial"/>
                <a:sym typeface="Arial"/>
              </a:rPr>
              <a:t>- Disponibilizar informações relevantes p/ o proprietário.</a:t>
            </a:r>
          </a:p>
          <a:p>
            <a:pPr marL="228600" marR="0" lvl="1" indent="0" algn="just" rtl="0">
              <a:lnSpc>
                <a:spcPct val="90000"/>
              </a:lnSpc>
              <a:spcBef>
                <a:spcPts val="600"/>
              </a:spcBef>
              <a:spcAft>
                <a:spcPts val="0"/>
              </a:spcAft>
              <a:buClr>
                <a:schemeClr val="lt1"/>
              </a:buClr>
              <a:buSzPct val="25000"/>
              <a:buFont typeface="Noto Sans Symbols"/>
              <a:buNone/>
            </a:pPr>
            <a:endParaRPr sz="32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noAutofit/>
          </a:bodyPr>
          <a:lstStyle/>
          <a:p>
            <a:pPr marL="0" marR="0" lvl="0" indent="0" algn="l" rtl="0">
              <a:lnSpc>
                <a:spcPct val="85000"/>
              </a:lnSpc>
              <a:spcBef>
                <a:spcPts val="0"/>
              </a:spcBef>
              <a:spcAft>
                <a:spcPts val="0"/>
              </a:spcAft>
              <a:buClr>
                <a:schemeClr val="dk2"/>
              </a:buClr>
              <a:buSzPct val="25000"/>
              <a:buFont typeface="Corbel"/>
              <a:buNone/>
            </a:pPr>
            <a:r>
              <a:rPr lang="pt-BR" sz="4000" b="0" i="0" u="none" strike="noStrike" cap="none">
                <a:solidFill>
                  <a:srgbClr val="002060"/>
                </a:solidFill>
                <a:latin typeface="Arial"/>
                <a:ea typeface="Arial"/>
                <a:cs typeface="Arial"/>
                <a:sym typeface="Arial"/>
              </a:rPr>
              <a:t>SOLUÇÃO</a:t>
            </a:r>
            <a:r>
              <a:rPr lang="pt-BR" sz="4000" b="0" i="0" u="none" strike="noStrike" cap="none">
                <a:solidFill>
                  <a:schemeClr val="dk2"/>
                </a:solidFill>
                <a:latin typeface="Arial"/>
                <a:ea typeface="Arial"/>
                <a:cs typeface="Arial"/>
                <a:sym typeface="Arial"/>
              </a:rPr>
              <a:t> </a:t>
            </a:r>
            <a:r>
              <a:rPr lang="pt-BR" sz="4000" b="0" i="0" u="none" strike="noStrike" cap="none">
                <a:solidFill>
                  <a:srgbClr val="002060"/>
                </a:solidFill>
                <a:latin typeface="Arial"/>
                <a:ea typeface="Arial"/>
                <a:cs typeface="Arial"/>
                <a:sym typeface="Arial"/>
              </a:rPr>
              <a:t>– DEMO APP</a:t>
            </a:r>
          </a:p>
        </p:txBody>
      </p:sp>
      <p:pic>
        <p:nvPicPr>
          <p:cNvPr id="4" name="la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91075" y="1996786"/>
            <a:ext cx="2609850" cy="4610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noAutofit/>
          </a:bodyPr>
          <a:lstStyle/>
          <a:p>
            <a:pPr marL="0" marR="0" lvl="0" indent="0" algn="l" rtl="0">
              <a:lnSpc>
                <a:spcPct val="85000"/>
              </a:lnSpc>
              <a:spcBef>
                <a:spcPts val="0"/>
              </a:spcBef>
              <a:spcAft>
                <a:spcPts val="0"/>
              </a:spcAft>
              <a:buClr>
                <a:schemeClr val="dk2"/>
              </a:buClr>
              <a:buSzPct val="25000"/>
              <a:buFont typeface="Corbel"/>
              <a:buNone/>
            </a:pPr>
            <a:r>
              <a:rPr lang="pt-BR" sz="4000" b="0" i="0" u="none" strike="noStrike" cap="none">
                <a:solidFill>
                  <a:schemeClr val="dk2"/>
                </a:solidFill>
                <a:latin typeface="Corbel"/>
                <a:ea typeface="Corbel"/>
                <a:cs typeface="Corbel"/>
                <a:sym typeface="Corbel"/>
              </a:rPr>
              <a:t>SOLUÇÃO – DEMO WEB</a:t>
            </a:r>
          </a:p>
        </p:txBody>
      </p:sp>
      <p:pic>
        <p:nvPicPr>
          <p:cNvPr id="2" name="solução web">
            <a:hlinkClick r:id="" action="ppaction://media"/>
          </p:cNvPr>
          <p:cNvPicPr>
            <a:picLocks noChangeAspect="1"/>
          </p:cNvPicPr>
          <p:nvPr>
            <a:videoFile r:link="rId1"/>
            <p:extLst>
              <p:ext uri="{DAA4B4D4-6D71-4841-9C94-3DE7FCFB9230}">
                <p14:media xmlns:p14="http://schemas.microsoft.com/office/powerpoint/2010/main" r:embed="rId2">
                  <p14:trim end="4434"/>
                </p14:media>
              </p:ext>
            </p:extLst>
          </p:nvPr>
        </p:nvPicPr>
        <p:blipFill>
          <a:blip r:embed="rId5"/>
          <a:stretch>
            <a:fillRect/>
          </a:stretch>
        </p:blipFill>
        <p:spPr>
          <a:xfrm>
            <a:off x="0" y="684213"/>
            <a:ext cx="12192000" cy="54879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1202919" y="284176"/>
            <a:ext cx="9784079" cy="1508759"/>
          </a:xfrm>
          <a:prstGeom prst="rect">
            <a:avLst/>
          </a:prstGeom>
          <a:noFill/>
          <a:ln>
            <a:noFill/>
          </a:ln>
        </p:spPr>
        <p:txBody>
          <a:bodyPr wrap="square" lIns="91425" tIns="91425" rIns="91425" bIns="91425" anchor="ctr" anchorCtr="0">
            <a:noAutofit/>
          </a:bodyPr>
          <a:lstStyle/>
          <a:p>
            <a:pPr marL="0" marR="0" lvl="0" indent="0" algn="l" rtl="0">
              <a:lnSpc>
                <a:spcPct val="85000"/>
              </a:lnSpc>
              <a:spcBef>
                <a:spcPts val="0"/>
              </a:spcBef>
              <a:spcAft>
                <a:spcPts val="0"/>
              </a:spcAft>
              <a:buClr>
                <a:srgbClr val="002060"/>
              </a:buClr>
              <a:buSzPct val="25000"/>
              <a:buFont typeface="Corbel"/>
              <a:buNone/>
            </a:pPr>
            <a:r>
              <a:rPr lang="pt-BR" sz="4000" b="0" i="0" u="none" strike="noStrike" cap="none">
                <a:solidFill>
                  <a:srgbClr val="002060"/>
                </a:solidFill>
                <a:latin typeface="Arial"/>
                <a:ea typeface="Arial"/>
                <a:cs typeface="Arial"/>
                <a:sym typeface="Arial"/>
              </a:rPr>
              <a:t>TAMANHO DO MERCADO</a:t>
            </a:r>
          </a:p>
        </p:txBody>
      </p:sp>
      <p:sp>
        <p:nvSpPr>
          <p:cNvPr id="132" name="Shape 132"/>
          <p:cNvSpPr txBox="1">
            <a:spLocks noGrp="1"/>
          </p:cNvSpPr>
          <p:nvPr>
            <p:ph type="body" idx="1"/>
          </p:nvPr>
        </p:nvSpPr>
        <p:spPr>
          <a:xfrm>
            <a:off x="1202919" y="2011680"/>
            <a:ext cx="9784079" cy="4206240"/>
          </a:xfrm>
          <a:prstGeom prst="rect">
            <a:avLst/>
          </a:prstGeom>
          <a:noFill/>
          <a:ln>
            <a:noFill/>
          </a:ln>
        </p:spPr>
        <p:txBody>
          <a:bodyPr wrap="square" lIns="91425" tIns="91425" rIns="91425" bIns="91425" anchor="t" anchorCtr="0">
            <a:noAutofit/>
          </a:bodyPr>
          <a:lstStyle/>
          <a:p>
            <a:pPr marL="139701" marR="0" lvl="0" indent="-1" algn="l" rtl="0">
              <a:lnSpc>
                <a:spcPct val="90000"/>
              </a:lnSpc>
              <a:spcBef>
                <a:spcPts val="0"/>
              </a:spcBef>
              <a:spcAft>
                <a:spcPts val="0"/>
              </a:spcAft>
              <a:buClr>
                <a:schemeClr val="lt1"/>
              </a:buClr>
              <a:buSzPct val="25000"/>
              <a:buFont typeface="Noto Sans Symbols"/>
              <a:buNone/>
            </a:pPr>
            <a:r>
              <a:rPr lang="pt-BR" sz="2800" b="0" i="0" u="none" strike="noStrike" cap="none">
                <a:solidFill>
                  <a:schemeClr val="lt1"/>
                </a:solidFill>
                <a:latin typeface="Arial"/>
                <a:ea typeface="Arial"/>
                <a:cs typeface="Arial"/>
                <a:sym typeface="Arial"/>
              </a:rPr>
              <a:t>- Total de </a:t>
            </a:r>
            <a:r>
              <a:rPr lang="pt-BR" sz="2400" b="0" i="0" u="none" strike="noStrike" cap="none">
                <a:solidFill>
                  <a:schemeClr val="lt1"/>
                </a:solidFill>
                <a:latin typeface="Arial"/>
                <a:ea typeface="Arial"/>
                <a:cs typeface="Arial"/>
                <a:sym typeface="Arial"/>
              </a:rPr>
              <a:t>Shoppings</a:t>
            </a:r>
            <a:r>
              <a:rPr lang="pt-BR" sz="2800" b="0" i="0" u="none" strike="noStrike" cap="none">
                <a:solidFill>
                  <a:schemeClr val="lt1"/>
                </a:solidFill>
                <a:latin typeface="Arial"/>
                <a:ea typeface="Arial"/>
                <a:cs typeface="Arial"/>
                <a:sym typeface="Arial"/>
              </a:rPr>
              <a:t> no Brasil: </a:t>
            </a:r>
            <a:r>
              <a:rPr lang="pt-BR" sz="3200" b="1" i="0" u="none" strike="noStrike" cap="none">
                <a:solidFill>
                  <a:schemeClr val="lt1"/>
                </a:solidFill>
                <a:latin typeface="Arial"/>
                <a:ea typeface="Arial"/>
                <a:cs typeface="Arial"/>
                <a:sym typeface="Arial"/>
              </a:rPr>
              <a:t>575</a:t>
            </a:r>
          </a:p>
          <a:p>
            <a:pPr marL="139701" marR="0" lvl="0" indent="-1" algn="l" rtl="0">
              <a:lnSpc>
                <a:spcPct val="90000"/>
              </a:lnSpc>
              <a:spcBef>
                <a:spcPts val="1400"/>
              </a:spcBef>
              <a:spcAft>
                <a:spcPts val="0"/>
              </a:spcAft>
              <a:buClr>
                <a:schemeClr val="lt1"/>
              </a:buClr>
              <a:buSzPct val="25000"/>
              <a:buFont typeface="Noto Sans Symbols"/>
              <a:buNone/>
            </a:pPr>
            <a:r>
              <a:rPr lang="pt-BR" sz="2800" b="0" i="0" u="none" strike="noStrike" cap="none">
                <a:solidFill>
                  <a:schemeClr val="lt1"/>
                </a:solidFill>
                <a:latin typeface="Arial"/>
                <a:ea typeface="Arial"/>
                <a:cs typeface="Arial"/>
                <a:sym typeface="Arial"/>
              </a:rPr>
              <a:t>- Total de vagas pra carros: </a:t>
            </a:r>
            <a:r>
              <a:rPr lang="pt-BR" sz="3200" b="1" i="0" u="none" strike="noStrike" cap="none">
                <a:solidFill>
                  <a:schemeClr val="lt1"/>
                </a:solidFill>
                <a:latin typeface="Arial"/>
                <a:ea typeface="Arial"/>
                <a:cs typeface="Arial"/>
                <a:sym typeface="Arial"/>
              </a:rPr>
              <a:t>888.236</a:t>
            </a:r>
          </a:p>
          <a:p>
            <a:pPr marL="139701" marR="0" lvl="0" indent="-1" algn="l" rtl="0">
              <a:lnSpc>
                <a:spcPct val="90000"/>
              </a:lnSpc>
              <a:spcBef>
                <a:spcPts val="1400"/>
              </a:spcBef>
              <a:spcAft>
                <a:spcPts val="0"/>
              </a:spcAft>
              <a:buClr>
                <a:schemeClr val="lt1"/>
              </a:buClr>
              <a:buSzPct val="25000"/>
              <a:buFont typeface="Noto Sans Symbols"/>
              <a:buNone/>
            </a:pPr>
            <a:r>
              <a:rPr lang="pt-BR" sz="2800" b="0" i="0" u="none" strike="noStrike" cap="none">
                <a:solidFill>
                  <a:schemeClr val="lt1"/>
                </a:solidFill>
                <a:latin typeface="Arial"/>
                <a:ea typeface="Arial"/>
                <a:cs typeface="Arial"/>
                <a:sym typeface="Arial"/>
              </a:rPr>
              <a:t>- Total de Shoppings no estado de São Paulo: </a:t>
            </a:r>
            <a:r>
              <a:rPr lang="pt-BR" sz="3200" b="1" i="0" u="none" strike="noStrike" cap="none">
                <a:solidFill>
                  <a:schemeClr val="lt1"/>
                </a:solidFill>
                <a:latin typeface="Arial"/>
                <a:ea typeface="Arial"/>
                <a:cs typeface="Arial"/>
                <a:sym typeface="Arial"/>
              </a:rPr>
              <a:t>180</a:t>
            </a:r>
          </a:p>
          <a:p>
            <a:pPr marL="139700" marR="0" lvl="0" indent="0" algn="l" rtl="0">
              <a:lnSpc>
                <a:spcPct val="90000"/>
              </a:lnSpc>
              <a:spcBef>
                <a:spcPts val="1400"/>
              </a:spcBef>
              <a:spcAft>
                <a:spcPts val="0"/>
              </a:spcAft>
              <a:buClr>
                <a:schemeClr val="lt1"/>
              </a:buClr>
              <a:buSzPct val="25000"/>
              <a:buFont typeface="Noto Sans Symbols"/>
              <a:buNone/>
            </a:pPr>
            <a:r>
              <a:rPr lang="pt-BR" sz="2800" b="0" i="0" u="none" strike="noStrike" cap="none">
                <a:solidFill>
                  <a:schemeClr val="lt1"/>
                </a:solidFill>
                <a:latin typeface="Arial"/>
                <a:ea typeface="Arial"/>
                <a:cs typeface="Arial"/>
                <a:sym typeface="Arial"/>
              </a:rPr>
              <a:t>- Média de vagas por shopping: Aprox. </a:t>
            </a:r>
            <a:r>
              <a:rPr lang="pt-BR" sz="3200" b="1" i="0" u="none" strike="noStrike" cap="none">
                <a:solidFill>
                  <a:schemeClr val="lt1"/>
                </a:solidFill>
                <a:latin typeface="Arial"/>
                <a:ea typeface="Arial"/>
                <a:cs typeface="Arial"/>
                <a:sym typeface="Arial"/>
              </a:rPr>
              <a:t>1.544</a:t>
            </a:r>
          </a:p>
          <a:p>
            <a:pPr marL="139700" marR="0" lvl="0" indent="0" algn="l" rtl="0">
              <a:lnSpc>
                <a:spcPct val="90000"/>
              </a:lnSpc>
              <a:spcBef>
                <a:spcPts val="1400"/>
              </a:spcBef>
              <a:spcAft>
                <a:spcPts val="0"/>
              </a:spcAft>
              <a:buClr>
                <a:schemeClr val="lt1"/>
              </a:buClr>
              <a:buSzPct val="25000"/>
              <a:buFont typeface="Noto Sans Symbols"/>
              <a:buNone/>
            </a:pPr>
            <a:r>
              <a:rPr lang="pt-BR" sz="2800" b="0" i="0" u="none" strike="noStrike" cap="none">
                <a:solidFill>
                  <a:schemeClr val="lt1"/>
                </a:solidFill>
                <a:latin typeface="Arial"/>
                <a:ea typeface="Arial"/>
                <a:cs typeface="Arial"/>
                <a:sym typeface="Arial"/>
              </a:rPr>
              <a:t>- Estimativa de vagas em São Paulo: </a:t>
            </a:r>
            <a:r>
              <a:rPr lang="pt-BR" sz="3200" b="1" i="0" u="none" strike="noStrike" cap="none">
                <a:solidFill>
                  <a:schemeClr val="lt1"/>
                </a:solidFill>
                <a:latin typeface="Arial"/>
                <a:ea typeface="Arial"/>
                <a:cs typeface="Arial"/>
                <a:sym typeface="Arial"/>
              </a:rPr>
              <a:t>277.920</a:t>
            </a:r>
          </a:p>
        </p:txBody>
      </p:sp>
      <p:sp>
        <p:nvSpPr>
          <p:cNvPr id="133" name="Shape 133"/>
          <p:cNvSpPr txBox="1"/>
          <p:nvPr/>
        </p:nvSpPr>
        <p:spPr>
          <a:xfrm>
            <a:off x="7155271" y="5915782"/>
            <a:ext cx="4872000" cy="471000"/>
          </a:xfrm>
          <a:prstGeom prst="rect">
            <a:avLst/>
          </a:prstGeom>
          <a:noFill/>
          <a:ln>
            <a:noFill/>
          </a:ln>
        </p:spPr>
        <p:txBody>
          <a:bodyPr wrap="square" lIns="91425" tIns="91425" rIns="91425" bIns="91425" anchor="t" anchorCtr="0">
            <a:noAutofit/>
          </a:bodyPr>
          <a:lstStyle/>
          <a:p>
            <a:pPr marL="139701" marR="0" lvl="0" indent="-1" algn="l" rtl="0">
              <a:lnSpc>
                <a:spcPct val="90000"/>
              </a:lnSpc>
              <a:spcBef>
                <a:spcPts val="0"/>
              </a:spcBef>
              <a:spcAft>
                <a:spcPts val="0"/>
              </a:spcAft>
              <a:buClr>
                <a:schemeClr val="lt1"/>
              </a:buClr>
              <a:buSzPct val="25000"/>
              <a:buFont typeface="Noto Sans Symbols"/>
              <a:buNone/>
            </a:pPr>
            <a:r>
              <a:rPr lang="pt-BR" sz="1800" b="0" i="0" u="none" strike="noStrike" cap="none">
                <a:solidFill>
                  <a:schemeClr val="lt1"/>
                </a:solidFill>
                <a:latin typeface="Arial"/>
                <a:ea typeface="Arial"/>
                <a:cs typeface="Arial"/>
                <a:sym typeface="Arial"/>
              </a:rPr>
              <a:t>Fonte: ABRASCE (Dados de Agosto/2017)</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1202919" y="284176"/>
            <a:ext cx="9784079" cy="1508759"/>
          </a:xfrm>
          <a:prstGeom prst="rect">
            <a:avLst/>
          </a:prstGeom>
          <a:noFill/>
          <a:ln>
            <a:noFill/>
          </a:ln>
        </p:spPr>
        <p:txBody>
          <a:bodyPr wrap="square" lIns="91425" tIns="45700" rIns="91425" bIns="45700" anchor="ctr" anchorCtr="0">
            <a:noAutofit/>
          </a:bodyPr>
          <a:lstStyle/>
          <a:p>
            <a:pPr marL="0" marR="0" lvl="0" indent="0" algn="l" rtl="0">
              <a:lnSpc>
                <a:spcPct val="85000"/>
              </a:lnSpc>
              <a:spcBef>
                <a:spcPts val="0"/>
              </a:spcBef>
              <a:spcAft>
                <a:spcPts val="0"/>
              </a:spcAft>
              <a:buClr>
                <a:srgbClr val="002060"/>
              </a:buClr>
              <a:buSzPct val="25000"/>
              <a:buFont typeface="Arial"/>
              <a:buNone/>
            </a:pPr>
            <a:r>
              <a:rPr lang="pt-BR" sz="4000" b="0" i="0" u="none" strike="noStrike" cap="none">
                <a:solidFill>
                  <a:srgbClr val="002060"/>
                </a:solidFill>
                <a:latin typeface="Arial"/>
                <a:ea typeface="Arial"/>
                <a:cs typeface="Arial"/>
                <a:sym typeface="Arial"/>
              </a:rPr>
              <a:t>CONCORRENTES</a:t>
            </a:r>
          </a:p>
        </p:txBody>
      </p:sp>
      <p:grpSp>
        <p:nvGrpSpPr>
          <p:cNvPr id="139" name="Shape 139"/>
          <p:cNvGrpSpPr/>
          <p:nvPr/>
        </p:nvGrpSpPr>
        <p:grpSpPr>
          <a:xfrm>
            <a:off x="2156558" y="3197132"/>
            <a:ext cx="7873568" cy="1921345"/>
            <a:chOff x="640745" y="3066352"/>
            <a:chExt cx="8957604" cy="2185875"/>
          </a:xfrm>
        </p:grpSpPr>
        <p:pic>
          <p:nvPicPr>
            <p:cNvPr id="140" name="Shape 140"/>
            <p:cNvPicPr preferRelativeResize="0"/>
            <p:nvPr/>
          </p:nvPicPr>
          <p:blipFill rotWithShape="1">
            <a:blip r:embed="rId3">
              <a:alphaModFix/>
            </a:blip>
            <a:srcRect/>
            <a:stretch/>
          </p:blipFill>
          <p:spPr>
            <a:xfrm>
              <a:off x="640745" y="3066352"/>
              <a:ext cx="2154398" cy="2154398"/>
            </a:xfrm>
            <a:prstGeom prst="rect">
              <a:avLst/>
            </a:prstGeom>
            <a:noFill/>
            <a:ln>
              <a:noFill/>
            </a:ln>
          </p:spPr>
        </p:pic>
        <p:pic>
          <p:nvPicPr>
            <p:cNvPr id="141" name="Shape 141"/>
            <p:cNvPicPr preferRelativeResize="0"/>
            <p:nvPr/>
          </p:nvPicPr>
          <p:blipFill rotWithShape="1">
            <a:blip r:embed="rId4">
              <a:alphaModFix/>
            </a:blip>
            <a:srcRect/>
            <a:stretch/>
          </p:blipFill>
          <p:spPr>
            <a:xfrm>
              <a:off x="7424384" y="3066352"/>
              <a:ext cx="2173965" cy="2150768"/>
            </a:xfrm>
            <a:prstGeom prst="rect">
              <a:avLst/>
            </a:prstGeom>
            <a:noFill/>
            <a:ln>
              <a:noFill/>
            </a:ln>
          </p:spPr>
        </p:pic>
        <p:pic>
          <p:nvPicPr>
            <p:cNvPr id="142" name="Shape 142" descr="https://lh4.ggpht.com/dJ39Lzv6P3I8-YN03aSAdJzu9MKpXeoJM-JMtLEkNp3CGf57AksdCYUZk1CMvKXT4BM=w300"/>
            <p:cNvPicPr preferRelativeResize="0"/>
            <p:nvPr/>
          </p:nvPicPr>
          <p:blipFill rotWithShape="1">
            <a:blip r:embed="rId5">
              <a:alphaModFix/>
            </a:blip>
            <a:srcRect/>
            <a:stretch/>
          </p:blipFill>
          <p:spPr>
            <a:xfrm>
              <a:off x="2910446" y="3091771"/>
              <a:ext cx="2160455" cy="2160457"/>
            </a:xfrm>
            <a:prstGeom prst="rect">
              <a:avLst/>
            </a:prstGeom>
            <a:noFill/>
            <a:ln>
              <a:noFill/>
            </a:ln>
          </p:spPr>
        </p:pic>
        <p:pic>
          <p:nvPicPr>
            <p:cNvPr id="143" name="Shape 143"/>
            <p:cNvPicPr preferRelativeResize="0"/>
            <p:nvPr/>
          </p:nvPicPr>
          <p:blipFill rotWithShape="1">
            <a:blip r:embed="rId6">
              <a:alphaModFix/>
            </a:blip>
            <a:srcRect/>
            <a:stretch/>
          </p:blipFill>
          <p:spPr>
            <a:xfrm>
              <a:off x="5211837" y="3091771"/>
              <a:ext cx="2110476" cy="2110476"/>
            </a:xfrm>
            <a:prstGeom prst="rect">
              <a:avLst/>
            </a:prstGeom>
            <a:noFill/>
            <a:ln>
              <a:noFill/>
            </a:ln>
          </p:spPr>
        </p:pic>
      </p:grpSp>
    </p:spTree>
  </p:cSld>
  <p:clrMapOvr>
    <a:masterClrMapping/>
  </p:clrMapOvr>
</p:sld>
</file>

<file path=ppt/theme/theme1.xml><?xml version="1.0" encoding="utf-8"?>
<a:theme xmlns:a="http://schemas.openxmlformats.org/drawingml/2006/main" name="Em Tiras">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385</Words>
  <Application>Microsoft Office PowerPoint</Application>
  <PresentationFormat>Widescreen</PresentationFormat>
  <Paragraphs>95</Paragraphs>
  <Slides>17</Slides>
  <Notes>17</Notes>
  <HiddenSlides>0</HiddenSlides>
  <MMClips>2</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Noto Sans Symbols</vt:lpstr>
      <vt:lpstr>Tahoma</vt:lpstr>
      <vt:lpstr>Corbel</vt:lpstr>
      <vt:lpstr>Em Tiras</vt:lpstr>
      <vt:lpstr>Apresentação do PowerPoint</vt:lpstr>
      <vt:lpstr>ESTACIONA.ME</vt:lpstr>
      <vt:lpstr>Apresentação do PowerPoint</vt:lpstr>
      <vt:lpstr>Apresentação do PowerPoint</vt:lpstr>
      <vt:lpstr>OPORTUNIDADES</vt:lpstr>
      <vt:lpstr>SOLUÇÃO – DEMO APP</vt:lpstr>
      <vt:lpstr>SOLUÇÃO – DEMO WEB</vt:lpstr>
      <vt:lpstr>TAMANHO DO MERCADO</vt:lpstr>
      <vt:lpstr>CONCORRENTES</vt:lpstr>
      <vt:lpstr>BENEFÍCIOS - Proprietário</vt:lpstr>
      <vt:lpstr>BENEFÍCIOS – Consumidor Final</vt:lpstr>
      <vt:lpstr>BENEFÍCIOS – Meio Ambiente</vt:lpstr>
      <vt:lpstr>Apresentação do PowerPoint</vt:lpstr>
      <vt:lpstr>Apresentação do PowerPoint</vt:lpstr>
      <vt:lpstr>RENTABILIDADE</vt:lpstr>
      <vt:lpstr>PRÓXIMOS PASSOS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Windows User</cp:lastModifiedBy>
  <cp:revision>2</cp:revision>
  <dcterms:modified xsi:type="dcterms:W3CDTF">2017-09-28T12:14:42Z</dcterms:modified>
</cp:coreProperties>
</file>